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tags/tag25.xml" ContentType="application/vnd.openxmlformats-officedocument.presentationml.tags+xml"/>
  <Override PartName="/ppt/notesSlides/notesSlide17.xml" ContentType="application/vnd.openxmlformats-officedocument.presentationml.notesSlide+xml"/>
  <Override PartName="/ppt/tags/tag26.xml" ContentType="application/vnd.openxmlformats-officedocument.presentationml.tags+xml"/>
  <Override PartName="/ppt/notesSlides/notesSlide18.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9.xml" ContentType="application/vnd.openxmlformats-officedocument.presentationml.notesSlide+xml"/>
  <Override PartName="/ppt/tags/tag29.xml" ContentType="application/vnd.openxmlformats-officedocument.presentationml.tags+xml"/>
  <Override PartName="/ppt/notesSlides/notesSlide20.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3" r:id="rId4"/>
  </p:sldMasterIdLst>
  <p:notesMasterIdLst>
    <p:notesMasterId r:id="rId36"/>
  </p:notesMasterIdLst>
  <p:sldIdLst>
    <p:sldId id="258" r:id="rId5"/>
    <p:sldId id="283" r:id="rId6"/>
    <p:sldId id="316" r:id="rId7"/>
    <p:sldId id="282" r:id="rId8"/>
    <p:sldId id="284" r:id="rId9"/>
    <p:sldId id="285" r:id="rId10"/>
    <p:sldId id="288" r:id="rId11"/>
    <p:sldId id="289" r:id="rId12"/>
    <p:sldId id="267" r:id="rId13"/>
    <p:sldId id="304" r:id="rId14"/>
    <p:sldId id="292" r:id="rId15"/>
    <p:sldId id="308" r:id="rId16"/>
    <p:sldId id="323" r:id="rId17"/>
    <p:sldId id="270" r:id="rId18"/>
    <p:sldId id="314" r:id="rId19"/>
    <p:sldId id="317" r:id="rId20"/>
    <p:sldId id="315" r:id="rId21"/>
    <p:sldId id="324" r:id="rId22"/>
    <p:sldId id="318" r:id="rId23"/>
    <p:sldId id="320" r:id="rId24"/>
    <p:sldId id="313" r:id="rId25"/>
    <p:sldId id="321" r:id="rId26"/>
    <p:sldId id="319" r:id="rId27"/>
    <p:sldId id="305" r:id="rId28"/>
    <p:sldId id="301" r:id="rId29"/>
    <p:sldId id="293" r:id="rId30"/>
    <p:sldId id="307" r:id="rId31"/>
    <p:sldId id="302" r:id="rId32"/>
    <p:sldId id="269" r:id="rId33"/>
    <p:sldId id="275" r:id="rId34"/>
    <p:sldId id="286" r:id="rId35"/>
  </p:sldIdLst>
  <p:sldSz cx="9144000" cy="6858000" type="screen4x3"/>
  <p:notesSz cx="7010400" cy="92964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96" autoAdjust="0"/>
    <p:restoredTop sz="88523" autoAdjust="0"/>
  </p:normalViewPr>
  <p:slideViewPr>
    <p:cSldViewPr>
      <p:cViewPr>
        <p:scale>
          <a:sx n="80" d="100"/>
          <a:sy n="80" d="100"/>
        </p:scale>
        <p:origin x="-1358" y="-5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60"/>
      <c:rotY val="0"/>
      <c:rAngAx val="0"/>
    </c:view3D>
    <c:floor>
      <c:thickness val="0"/>
    </c:floor>
    <c:sideWall>
      <c:thickness val="0"/>
    </c:sideWall>
    <c:backWall>
      <c:thickness val="0"/>
    </c:backWall>
    <c:plotArea>
      <c:layout>
        <c:manualLayout>
          <c:layoutTarget val="inner"/>
          <c:xMode val="edge"/>
          <c:yMode val="edge"/>
          <c:x val="0"/>
          <c:y val="0.1797953191467333"/>
          <c:w val="1"/>
          <c:h val="0.8202046808532667"/>
        </c:manualLayout>
      </c:layout>
      <c:pie3DChart>
        <c:varyColors val="1"/>
        <c:ser>
          <c:idx val="0"/>
          <c:order val="0"/>
          <c:tx>
            <c:strRef>
              <c:f>Sheet1!$B$4</c:f>
              <c:strCache>
                <c:ptCount val="1"/>
                <c:pt idx="0">
                  <c:v>Share</c:v>
                </c:pt>
              </c:strCache>
            </c:strRef>
          </c:tx>
          <c:dPt>
            <c:idx val="0"/>
            <c:bubble3D val="0"/>
            <c:spPr>
              <a:solidFill>
                <a:srgbClr val="8C7B70">
                  <a:lumMod val="60000"/>
                  <a:lumOff val="40000"/>
                </a:srgbClr>
              </a:solidFill>
            </c:spPr>
            <c:extLst>
              <c:ext xmlns:c16="http://schemas.microsoft.com/office/drawing/2014/chart" uri="{C3380CC4-5D6E-409C-BE32-E72D297353CC}">
                <c16:uniqueId val="{00000001-6357-4E71-A202-ACE992A4A9B0}"/>
              </c:ext>
            </c:extLst>
          </c:dPt>
          <c:dPt>
            <c:idx val="1"/>
            <c:bubble3D val="0"/>
            <c:spPr>
              <a:solidFill>
                <a:srgbClr val="000000">
                  <a:lumMod val="50000"/>
                  <a:lumOff val="50000"/>
                </a:srgbClr>
              </a:solidFill>
            </c:spPr>
            <c:extLst>
              <c:ext xmlns:c16="http://schemas.microsoft.com/office/drawing/2014/chart" uri="{C3380CC4-5D6E-409C-BE32-E72D297353CC}">
                <c16:uniqueId val="{00000003-6357-4E71-A202-ACE992A4A9B0}"/>
              </c:ext>
            </c:extLst>
          </c:dPt>
          <c:dPt>
            <c:idx val="2"/>
            <c:bubble3D val="0"/>
            <c:spPr>
              <a:solidFill>
                <a:srgbClr val="FFFFFF">
                  <a:lumMod val="85000"/>
                </a:srgbClr>
              </a:solidFill>
            </c:spPr>
            <c:extLst>
              <c:ext xmlns:c16="http://schemas.microsoft.com/office/drawing/2014/chart" uri="{C3380CC4-5D6E-409C-BE32-E72D297353CC}">
                <c16:uniqueId val="{00000005-6357-4E71-A202-ACE992A4A9B0}"/>
              </c:ext>
            </c:extLst>
          </c:dPt>
          <c:dPt>
            <c:idx val="3"/>
            <c:bubble3D val="0"/>
            <c:spPr>
              <a:solidFill>
                <a:srgbClr val="FF0000"/>
              </a:solidFill>
            </c:spPr>
            <c:extLst>
              <c:ext xmlns:c16="http://schemas.microsoft.com/office/drawing/2014/chart" uri="{C3380CC4-5D6E-409C-BE32-E72D297353CC}">
                <c16:uniqueId val="{00000007-6357-4E71-A202-ACE992A4A9B0}"/>
              </c:ext>
            </c:extLst>
          </c:dPt>
          <c:dPt>
            <c:idx val="4"/>
            <c:bubble3D val="0"/>
            <c:spPr>
              <a:solidFill>
                <a:schemeClr val="bg2"/>
              </a:solidFill>
            </c:spPr>
            <c:extLst>
              <c:ext xmlns:c16="http://schemas.microsoft.com/office/drawing/2014/chart" uri="{C3380CC4-5D6E-409C-BE32-E72D297353CC}">
                <c16:uniqueId val="{00000009-6357-4E71-A202-ACE992A4A9B0}"/>
              </c:ext>
            </c:extLst>
          </c:dPt>
          <c:dPt>
            <c:idx val="5"/>
            <c:bubble3D val="0"/>
            <c:spPr>
              <a:solidFill>
                <a:srgbClr val="00A3F0">
                  <a:lumMod val="75000"/>
                </a:srgbClr>
              </a:solidFill>
            </c:spPr>
            <c:extLst>
              <c:ext xmlns:c16="http://schemas.microsoft.com/office/drawing/2014/chart" uri="{C3380CC4-5D6E-409C-BE32-E72D297353CC}">
                <c16:uniqueId val="{0000000B-6357-4E71-A202-ACE992A4A9B0}"/>
              </c:ext>
            </c:extLst>
          </c:dPt>
          <c:dLbls>
            <c:dLbl>
              <c:idx val="0"/>
              <c:layout>
                <c:manualLayout>
                  <c:x val="-0.10079854404991828"/>
                  <c:y val="0.16459064327485379"/>
                </c:manualLayout>
              </c:layout>
              <c:tx>
                <c:rich>
                  <a:bodyPr/>
                  <a:lstStyle/>
                  <a:p>
                    <a:r>
                      <a:rPr lang="en-US" sz="1200" b="1"/>
                      <a:t>UCI
12%</a:t>
                    </a:r>
                    <a:endParaRPr lang="en-US"/>
                  </a:p>
                </c:rich>
              </c:tx>
              <c:showLegendKey val="0"/>
              <c:showVal val="1"/>
              <c:showCatName val="0"/>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1-6357-4E71-A202-ACE992A4A9B0}"/>
                </c:ext>
              </c:extLst>
            </c:dLbl>
            <c:dLbl>
              <c:idx val="1"/>
              <c:layout>
                <c:manualLayout>
                  <c:x val="-0.13004778883771603"/>
                  <c:y val="7.4001243265644431E-2"/>
                </c:manualLayout>
              </c:layout>
              <c:tx>
                <c:rich>
                  <a:bodyPr/>
                  <a:lstStyle/>
                  <a:p>
                    <a:r>
                      <a:rPr lang="en-US" sz="1200" b="1"/>
                      <a:t>Cummins
13%</a:t>
                    </a:r>
                    <a:endParaRPr lang="en-US"/>
                  </a:p>
                </c:rich>
              </c:tx>
              <c:showLegendKey val="0"/>
              <c:showVal val="1"/>
              <c:showCatName val="0"/>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3-6357-4E71-A202-ACE992A4A9B0}"/>
                </c:ext>
              </c:extLst>
            </c:dLbl>
            <c:dLbl>
              <c:idx val="2"/>
              <c:layout>
                <c:manualLayout>
                  <c:x val="-0.15695810429356707"/>
                  <c:y val="-0.13556315329004928"/>
                </c:manualLayout>
              </c:layout>
              <c:tx>
                <c:rich>
                  <a:bodyPr/>
                  <a:lstStyle/>
                  <a:p>
                    <a:r>
                      <a:rPr lang="en-US" sz="1200" b="1"/>
                      <a:t>Other </a:t>
                    </a:r>
                  </a:p>
                  <a:p>
                    <a:r>
                      <a:rPr lang="en-US" sz="1200" b="1"/>
                      <a:t>15.2%</a:t>
                    </a:r>
                    <a:endParaRPr lang="en-US"/>
                  </a:p>
                </c:rich>
              </c:tx>
              <c:showLegendKey val="0"/>
              <c:showVal val="1"/>
              <c:showCatName val="0"/>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5-6357-4E71-A202-ACE992A4A9B0}"/>
                </c:ext>
              </c:extLst>
            </c:dLbl>
            <c:dLbl>
              <c:idx val="3"/>
              <c:layout>
                <c:manualLayout>
                  <c:x val="0.10048729757836874"/>
                  <c:y val="-0.20071879172998111"/>
                </c:manualLayout>
              </c:layout>
              <c:tx>
                <c:rich>
                  <a:bodyPr/>
                  <a:lstStyle/>
                  <a:p>
                    <a:pPr>
                      <a:defRPr sz="1400" b="1"/>
                    </a:pPr>
                    <a:r>
                      <a:rPr lang="en-US" sz="1400" b="1"/>
                      <a:t>Baldwin </a:t>
                    </a:r>
                  </a:p>
                  <a:p>
                    <a:pPr>
                      <a:defRPr sz="1400" b="1"/>
                    </a:pPr>
                    <a:r>
                      <a:rPr lang="en-US" sz="1400" b="1"/>
                      <a:t>25.5%</a:t>
                    </a:r>
                    <a:endParaRPr lang="en-US" sz="1400"/>
                  </a:p>
                </c:rich>
              </c:tx>
              <c:spPr/>
              <c:showLegendKey val="0"/>
              <c:showVal val="1"/>
              <c:showCatName val="0"/>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7-6357-4E71-A202-ACE992A4A9B0}"/>
                </c:ext>
              </c:extLst>
            </c:dLbl>
            <c:dLbl>
              <c:idx val="4"/>
              <c:layout>
                <c:manualLayout>
                  <c:x val="0.1245349956255468"/>
                  <c:y val="-7.0245698454359878E-2"/>
                </c:manualLayout>
              </c:layout>
              <c:tx>
                <c:rich>
                  <a:bodyPr/>
                  <a:lstStyle/>
                  <a:p>
                    <a:r>
                      <a:rPr lang="en-US" sz="1200" b="1"/>
                      <a:t>Wix </a:t>
                    </a:r>
                  </a:p>
                  <a:p>
                    <a:r>
                      <a:rPr lang="en-US" sz="1200" b="1"/>
                      <a:t>13.5%</a:t>
                    </a:r>
                    <a:endParaRPr lang="en-US"/>
                  </a:p>
                </c:rich>
              </c:tx>
              <c:showLegendKey val="0"/>
              <c:showVal val="1"/>
              <c:showCatName val="0"/>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9-6357-4E71-A202-ACE992A4A9B0}"/>
                </c:ext>
              </c:extLst>
            </c:dLbl>
            <c:dLbl>
              <c:idx val="5"/>
              <c:layout>
                <c:manualLayout>
                  <c:x val="0.15372554845738623"/>
                  <c:y val="0.15334208223972004"/>
                </c:manualLayout>
              </c:layout>
              <c:tx>
                <c:rich>
                  <a:bodyPr/>
                  <a:lstStyle/>
                  <a:p>
                    <a:r>
                      <a:rPr lang="en-US" sz="1200" b="1"/>
                      <a:t>DCI    </a:t>
                    </a:r>
                  </a:p>
                  <a:p>
                    <a:r>
                      <a:rPr lang="en-US" sz="1200" b="1"/>
                      <a:t>20.8%</a:t>
                    </a:r>
                    <a:endParaRPr lang="en-US"/>
                  </a:p>
                </c:rich>
              </c:tx>
              <c:showLegendKey val="0"/>
              <c:showVal val="1"/>
              <c:showCatName val="0"/>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B-6357-4E71-A202-ACE992A4A9B0}"/>
                </c:ext>
              </c:extLst>
            </c:dLbl>
            <c:spPr>
              <a:noFill/>
              <a:ln>
                <a:noFill/>
              </a:ln>
              <a:effectLst/>
            </c:spPr>
            <c:txPr>
              <a:bodyPr/>
              <a:lstStyle/>
              <a:p>
                <a:pPr>
                  <a:defRPr sz="1200" b="1"/>
                </a:pPr>
                <a:endParaRPr lang="fr-FR"/>
              </a:p>
            </c:txPr>
            <c:showLegendKey val="0"/>
            <c:showVal val="1"/>
            <c:showCatName val="0"/>
            <c:showSerName val="0"/>
            <c:showPercent val="1"/>
            <c:showBubbleSize val="0"/>
            <c:separator>
</c:separator>
            <c:showLeaderLines val="0"/>
            <c:extLst>
              <c:ext xmlns:c15="http://schemas.microsoft.com/office/drawing/2012/chart" uri="{CE6537A1-D6FC-4f65-9D91-7224C49458BB}"/>
            </c:extLst>
          </c:dLbls>
          <c:cat>
            <c:numRef>
              <c:f>Sheet1!$A$5:$A$10</c:f>
              <c:numCache>
                <c:formatCode>General</c:formatCode>
                <c:ptCount val="6"/>
              </c:numCache>
            </c:numRef>
          </c:cat>
          <c:val>
            <c:numRef>
              <c:f>Sheet1!$B$5:$B$10</c:f>
              <c:numCache>
                <c:formatCode>0.0%</c:formatCode>
                <c:ptCount val="6"/>
                <c:pt idx="0">
                  <c:v>0.12</c:v>
                </c:pt>
                <c:pt idx="1">
                  <c:v>0.13</c:v>
                </c:pt>
                <c:pt idx="2">
                  <c:v>0.152</c:v>
                </c:pt>
                <c:pt idx="3">
                  <c:v>0.255</c:v>
                </c:pt>
                <c:pt idx="4">
                  <c:v>0.13500000000000001</c:v>
                </c:pt>
                <c:pt idx="5">
                  <c:v>0.20799999999999999</c:v>
                </c:pt>
              </c:numCache>
            </c:numRef>
          </c:val>
          <c:extLst>
            <c:ext xmlns:c16="http://schemas.microsoft.com/office/drawing/2014/chart" uri="{C3380CC4-5D6E-409C-BE32-E72D297353CC}">
              <c16:uniqueId val="{0000000C-6357-4E71-A202-ACE992A4A9B0}"/>
            </c:ext>
          </c:extLst>
        </c:ser>
        <c:ser>
          <c:idx val="1"/>
          <c:order val="1"/>
          <c:tx>
            <c:strRef>
              <c:f>Sheet1!$C$4</c:f>
              <c:strCache>
                <c:ptCount val="1"/>
                <c:pt idx="0">
                  <c:v>Brand</c:v>
                </c:pt>
              </c:strCache>
            </c:strRef>
          </c:tx>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extLst>
          </c:dLbls>
          <c:cat>
            <c:numRef>
              <c:f>Sheet1!$A$5:$A$10</c:f>
              <c:numCache>
                <c:formatCode>General</c:formatCode>
                <c:ptCount val="6"/>
              </c:numCache>
            </c:numRef>
          </c:cat>
          <c:val>
            <c:numRef>
              <c:f>Sheet1!$C$5:$C$10</c:f>
              <c:numCache>
                <c:formatCode>General</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0D-6357-4E71-A202-ACE992A4A9B0}"/>
            </c:ext>
          </c:extLst>
        </c:ser>
        <c:ser>
          <c:idx val="2"/>
          <c:order val="2"/>
          <c:tx>
            <c:strRef>
              <c:f>Sheet1!$D$4</c:f>
              <c:strCache>
                <c:ptCount val="1"/>
              </c:strCache>
            </c:strRef>
          </c:tx>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extLst>
          </c:dLbls>
          <c:cat>
            <c:numRef>
              <c:f>Sheet1!$A$5:$A$10</c:f>
              <c:numCache>
                <c:formatCode>General</c:formatCode>
                <c:ptCount val="6"/>
              </c:numCache>
            </c:numRef>
          </c:cat>
          <c:val>
            <c:numRef>
              <c:f>Sheet1!$D$5:$D$10</c:f>
              <c:numCache>
                <c:formatCode>General</c:formatCode>
                <c:ptCount val="6"/>
              </c:numCache>
            </c:numRef>
          </c:val>
          <c:extLst>
            <c:ext xmlns:c16="http://schemas.microsoft.com/office/drawing/2014/chart" uri="{C3380CC4-5D6E-409C-BE32-E72D297353CC}">
              <c16:uniqueId val="{0000000E-6357-4E71-A202-ACE992A4A9B0}"/>
            </c:ext>
          </c:extLst>
        </c:ser>
        <c:dLbls>
          <c:showLegendKey val="0"/>
          <c:showVal val="1"/>
          <c:showCatName val="0"/>
          <c:showSerName val="0"/>
          <c:showPercent val="0"/>
          <c:showBubbleSize val="0"/>
          <c:showLeaderLines val="0"/>
        </c:dLbls>
      </c:pie3DChart>
    </c:plotArea>
    <c:plotVisOnly val="1"/>
    <c:dispBlanksAs val="gap"/>
    <c:showDLblsOverMax val="0"/>
  </c:chart>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CC0724-CDBA-4C65-AB18-59EC40779867}" type="doc">
      <dgm:prSet loTypeId="urn:microsoft.com/office/officeart/2005/8/layout/venn3" loCatId="relationship" qsTypeId="urn:microsoft.com/office/officeart/2005/8/quickstyle/3d6" qsCatId="3D" csTypeId="urn:microsoft.com/office/officeart/2005/8/colors/accent0_1" csCatId="mainScheme" phldr="1"/>
      <dgm:spPr/>
      <dgm:t>
        <a:bodyPr/>
        <a:lstStyle/>
        <a:p>
          <a:endParaRPr lang="en-US"/>
        </a:p>
      </dgm:t>
    </dgm:pt>
    <dgm:pt modelId="{E33DACC5-ABEF-4E2C-A2CD-C00E5458F370}">
      <dgm:prSet phldrT="[Text]" custT="1"/>
      <dgm:spPr/>
      <dgm:t>
        <a:bodyPr lIns="0" rIns="0"/>
        <a:lstStyle/>
        <a:p>
          <a:r>
            <a:rPr lang="en-US" sz="1200" b="1" baseline="0" dirty="0">
              <a:latin typeface="Arial Narrow" panose="020B0606020202030204" pitchFamily="34" charset="0"/>
            </a:rPr>
            <a:t>Productivity</a:t>
          </a:r>
        </a:p>
      </dgm:t>
    </dgm:pt>
    <dgm:pt modelId="{AD71BEE1-E594-4A98-9CFE-2EC07ECA1236}" type="parTrans" cxnId="{5948E387-C167-43B9-B955-FD997A4E8679}">
      <dgm:prSet/>
      <dgm:spPr/>
      <dgm:t>
        <a:bodyPr/>
        <a:lstStyle/>
        <a:p>
          <a:endParaRPr lang="en-US"/>
        </a:p>
      </dgm:t>
    </dgm:pt>
    <dgm:pt modelId="{E8A67185-F7A1-4302-8245-C43A70A7C96D}" type="sibTrans" cxnId="{5948E387-C167-43B9-B955-FD997A4E8679}">
      <dgm:prSet/>
      <dgm:spPr/>
      <dgm:t>
        <a:bodyPr/>
        <a:lstStyle/>
        <a:p>
          <a:endParaRPr lang="en-US"/>
        </a:p>
      </dgm:t>
    </dgm:pt>
    <dgm:pt modelId="{155DFC23-3945-42BF-8678-011DA5FC43BA}">
      <dgm:prSet phldrT="[Text]" custT="1"/>
      <dgm:spPr/>
      <dgm:t>
        <a:bodyPr lIns="0" rIns="0"/>
        <a:lstStyle/>
        <a:p>
          <a:r>
            <a:rPr lang="en-US" sz="1200" b="1" baseline="0" dirty="0">
              <a:latin typeface="Arial Narrow" panose="020B0606020202030204" pitchFamily="34" charset="0"/>
            </a:rPr>
            <a:t>Breakdowns      &amp; Delays</a:t>
          </a:r>
        </a:p>
      </dgm:t>
    </dgm:pt>
    <dgm:pt modelId="{7C7D0122-E888-42B4-8302-31D7784B0D26}" type="parTrans" cxnId="{BE15F1F1-6938-4B1B-ADE7-030D93DCC038}">
      <dgm:prSet/>
      <dgm:spPr/>
      <dgm:t>
        <a:bodyPr/>
        <a:lstStyle/>
        <a:p>
          <a:endParaRPr lang="en-US"/>
        </a:p>
      </dgm:t>
    </dgm:pt>
    <dgm:pt modelId="{E1559BC8-A9B0-44A1-9FAD-73CDC3036EB2}" type="sibTrans" cxnId="{BE15F1F1-6938-4B1B-ADE7-030D93DCC038}">
      <dgm:prSet/>
      <dgm:spPr/>
      <dgm:t>
        <a:bodyPr/>
        <a:lstStyle/>
        <a:p>
          <a:endParaRPr lang="en-US"/>
        </a:p>
      </dgm:t>
    </dgm:pt>
    <dgm:pt modelId="{1BB7BED7-664F-4875-952D-7CBC644CB13D}">
      <dgm:prSet phldrT="[Text]" custT="1"/>
      <dgm:spPr/>
      <dgm:t>
        <a:bodyPr lIns="0" rIns="0"/>
        <a:lstStyle/>
        <a:p>
          <a:r>
            <a:rPr lang="en-US" sz="1200" b="1" baseline="0" dirty="0">
              <a:latin typeface="Arial Narrow" panose="020B0606020202030204" pitchFamily="34" charset="0"/>
            </a:rPr>
            <a:t>Parts Availability</a:t>
          </a:r>
        </a:p>
      </dgm:t>
    </dgm:pt>
    <dgm:pt modelId="{0DD98ACB-4260-40C7-838B-BA427979123F}" type="parTrans" cxnId="{227C8795-79D1-491E-9F02-5FC60C18DC57}">
      <dgm:prSet/>
      <dgm:spPr/>
      <dgm:t>
        <a:bodyPr/>
        <a:lstStyle/>
        <a:p>
          <a:endParaRPr lang="en-US"/>
        </a:p>
      </dgm:t>
    </dgm:pt>
    <dgm:pt modelId="{6D74A26F-634E-46DD-8D56-7B6808E8AACD}" type="sibTrans" cxnId="{227C8795-79D1-491E-9F02-5FC60C18DC57}">
      <dgm:prSet/>
      <dgm:spPr/>
      <dgm:t>
        <a:bodyPr/>
        <a:lstStyle/>
        <a:p>
          <a:endParaRPr lang="en-US"/>
        </a:p>
      </dgm:t>
    </dgm:pt>
    <dgm:pt modelId="{58DED6FB-7FB8-4DE6-B3F5-DE3EC42A6CA9}">
      <dgm:prSet phldrT="[Text]" custT="1"/>
      <dgm:spPr/>
      <dgm:t>
        <a:bodyPr lIns="0" rIns="0"/>
        <a:lstStyle/>
        <a:p>
          <a:r>
            <a:rPr lang="en-US" sz="1200" b="1" baseline="0" dirty="0">
              <a:latin typeface="Arial Narrow" panose="020B0606020202030204" pitchFamily="34" charset="0"/>
            </a:rPr>
            <a:t>Weather</a:t>
          </a:r>
        </a:p>
      </dgm:t>
    </dgm:pt>
    <dgm:pt modelId="{0F497AEE-D86A-46DF-9C2A-A25D1E1CBBB7}" type="parTrans" cxnId="{5C455B91-7584-477B-A8CC-A0E96F7D06CA}">
      <dgm:prSet/>
      <dgm:spPr/>
      <dgm:t>
        <a:bodyPr/>
        <a:lstStyle/>
        <a:p>
          <a:endParaRPr lang="en-US"/>
        </a:p>
      </dgm:t>
    </dgm:pt>
    <dgm:pt modelId="{DA6256C0-62A8-476D-ACB6-ACF99B42508F}" type="sibTrans" cxnId="{5C455B91-7584-477B-A8CC-A0E96F7D06CA}">
      <dgm:prSet/>
      <dgm:spPr/>
      <dgm:t>
        <a:bodyPr/>
        <a:lstStyle/>
        <a:p>
          <a:endParaRPr lang="en-US"/>
        </a:p>
      </dgm:t>
    </dgm:pt>
    <dgm:pt modelId="{8BBFF126-2CE3-4500-8D99-110CD1A1D71B}">
      <dgm:prSet phldrT="[Text]" custT="1"/>
      <dgm:spPr/>
      <dgm:t>
        <a:bodyPr lIns="0" rIns="0"/>
        <a:lstStyle/>
        <a:p>
          <a:r>
            <a:rPr lang="en-US" sz="1200" b="1" baseline="0" dirty="0">
              <a:latin typeface="Arial Narrow" panose="020B0606020202030204" pitchFamily="34" charset="0"/>
            </a:rPr>
            <a:t>Maintenance Costs</a:t>
          </a:r>
        </a:p>
      </dgm:t>
    </dgm:pt>
    <dgm:pt modelId="{208B9B35-FFDB-407B-86E2-0469E895EC47}" type="parTrans" cxnId="{EC1DD7D4-068E-4DAE-A21D-DED8A53C84CD}">
      <dgm:prSet/>
      <dgm:spPr/>
      <dgm:t>
        <a:bodyPr/>
        <a:lstStyle/>
        <a:p>
          <a:endParaRPr lang="en-US"/>
        </a:p>
      </dgm:t>
    </dgm:pt>
    <dgm:pt modelId="{BD7DB4AD-2CC3-4D9A-BF6C-B9D54A0C50B2}" type="sibTrans" cxnId="{EC1DD7D4-068E-4DAE-A21D-DED8A53C84CD}">
      <dgm:prSet/>
      <dgm:spPr/>
      <dgm:t>
        <a:bodyPr/>
        <a:lstStyle/>
        <a:p>
          <a:endParaRPr lang="en-US"/>
        </a:p>
      </dgm:t>
    </dgm:pt>
    <dgm:pt modelId="{35B7E44A-8517-4F87-9F75-D20E7664DD15}">
      <dgm:prSet phldrT="[Text]" custT="1"/>
      <dgm:spPr/>
      <dgm:t>
        <a:bodyPr lIns="0" rIns="0"/>
        <a:lstStyle/>
        <a:p>
          <a:r>
            <a:rPr lang="en-US" sz="1200" b="1" baseline="0" dirty="0">
              <a:latin typeface="Arial Narrow" panose="020B0606020202030204" pitchFamily="34" charset="0"/>
            </a:rPr>
            <a:t>Conflicting Priorities</a:t>
          </a:r>
        </a:p>
      </dgm:t>
    </dgm:pt>
    <dgm:pt modelId="{8690A803-4D4F-4959-92B5-013B9A5CF3A3}" type="parTrans" cxnId="{F2F2CEA2-9972-4EC6-9B0F-30E8E6E5D1C7}">
      <dgm:prSet/>
      <dgm:spPr/>
      <dgm:t>
        <a:bodyPr/>
        <a:lstStyle/>
        <a:p>
          <a:endParaRPr lang="en-US"/>
        </a:p>
      </dgm:t>
    </dgm:pt>
    <dgm:pt modelId="{749D7355-E9D0-4D21-A9E2-140AE8D0FEF4}" type="sibTrans" cxnId="{F2F2CEA2-9972-4EC6-9B0F-30E8E6E5D1C7}">
      <dgm:prSet/>
      <dgm:spPr/>
      <dgm:t>
        <a:bodyPr/>
        <a:lstStyle/>
        <a:p>
          <a:endParaRPr lang="en-US"/>
        </a:p>
      </dgm:t>
    </dgm:pt>
    <dgm:pt modelId="{B2030289-1A90-4442-B302-980E25851914}">
      <dgm:prSet phldrT="[Text]" custT="1"/>
      <dgm:spPr/>
      <dgm:t>
        <a:bodyPr lIns="0" rIns="0"/>
        <a:lstStyle/>
        <a:p>
          <a:r>
            <a:rPr lang="en-US" sz="1200" b="1" baseline="0" dirty="0">
              <a:latin typeface="Arial Narrow" panose="020B0606020202030204" pitchFamily="34" charset="0"/>
            </a:rPr>
            <a:t>Cash Flow</a:t>
          </a:r>
        </a:p>
      </dgm:t>
    </dgm:pt>
    <dgm:pt modelId="{08167EA1-6C96-4753-8F69-8C29521FCCE5}" type="parTrans" cxnId="{450EE60A-F9D0-4ECF-B484-6A8D24AE19BD}">
      <dgm:prSet/>
      <dgm:spPr/>
      <dgm:t>
        <a:bodyPr/>
        <a:lstStyle/>
        <a:p>
          <a:endParaRPr lang="en-US"/>
        </a:p>
      </dgm:t>
    </dgm:pt>
    <dgm:pt modelId="{57E7B357-54A9-47EA-A953-3136FFEF615A}" type="sibTrans" cxnId="{450EE60A-F9D0-4ECF-B484-6A8D24AE19BD}">
      <dgm:prSet/>
      <dgm:spPr/>
      <dgm:t>
        <a:bodyPr/>
        <a:lstStyle/>
        <a:p>
          <a:endParaRPr lang="en-US"/>
        </a:p>
      </dgm:t>
    </dgm:pt>
    <dgm:pt modelId="{990EF809-C461-4E3E-B575-8F27A6F22F64}">
      <dgm:prSet phldrT="[Text]" custT="1"/>
      <dgm:spPr/>
      <dgm:t>
        <a:bodyPr lIns="0" rIns="0"/>
        <a:lstStyle/>
        <a:p>
          <a:r>
            <a:rPr lang="en-US" sz="1200" b="1" baseline="0" dirty="0">
              <a:latin typeface="Arial Narrow" panose="020B0606020202030204" pitchFamily="34" charset="0"/>
            </a:rPr>
            <a:t>Time</a:t>
          </a:r>
        </a:p>
      </dgm:t>
    </dgm:pt>
    <dgm:pt modelId="{011C9B1C-F5B9-41EE-B241-16EB6975D75B}" type="parTrans" cxnId="{6E316EDF-75D5-4222-AC8C-909549CB04E8}">
      <dgm:prSet/>
      <dgm:spPr/>
      <dgm:t>
        <a:bodyPr/>
        <a:lstStyle/>
        <a:p>
          <a:endParaRPr lang="en-US"/>
        </a:p>
      </dgm:t>
    </dgm:pt>
    <dgm:pt modelId="{594E4936-7AFA-4004-AEE0-790896F0352D}" type="sibTrans" cxnId="{6E316EDF-75D5-4222-AC8C-909549CB04E8}">
      <dgm:prSet/>
      <dgm:spPr/>
      <dgm:t>
        <a:bodyPr/>
        <a:lstStyle/>
        <a:p>
          <a:endParaRPr lang="en-US"/>
        </a:p>
      </dgm:t>
    </dgm:pt>
    <dgm:pt modelId="{4FD4549C-322F-4543-AF14-61A611F70446}" type="pres">
      <dgm:prSet presAssocID="{15CC0724-CDBA-4C65-AB18-59EC40779867}" presName="Name0" presStyleCnt="0">
        <dgm:presLayoutVars>
          <dgm:dir/>
          <dgm:resizeHandles val="exact"/>
        </dgm:presLayoutVars>
      </dgm:prSet>
      <dgm:spPr/>
    </dgm:pt>
    <dgm:pt modelId="{D6004D4E-2180-477C-9439-60834C8D44F0}" type="pres">
      <dgm:prSet presAssocID="{990EF809-C461-4E3E-B575-8F27A6F22F64}" presName="Name5" presStyleLbl="vennNode1" presStyleIdx="0" presStyleCnt="8">
        <dgm:presLayoutVars>
          <dgm:bulletEnabled val="1"/>
        </dgm:presLayoutVars>
      </dgm:prSet>
      <dgm:spPr/>
    </dgm:pt>
    <dgm:pt modelId="{B7AE82B8-9AD4-4D5E-985B-D00BC5D50E2D}" type="pres">
      <dgm:prSet presAssocID="{594E4936-7AFA-4004-AEE0-790896F0352D}" presName="space" presStyleCnt="0"/>
      <dgm:spPr/>
    </dgm:pt>
    <dgm:pt modelId="{9F45110E-4AB6-4AFF-9888-2D2635650805}" type="pres">
      <dgm:prSet presAssocID="{E33DACC5-ABEF-4E2C-A2CD-C00E5458F370}" presName="Name5" presStyleLbl="vennNode1" presStyleIdx="1" presStyleCnt="8">
        <dgm:presLayoutVars>
          <dgm:bulletEnabled val="1"/>
        </dgm:presLayoutVars>
      </dgm:prSet>
      <dgm:spPr/>
    </dgm:pt>
    <dgm:pt modelId="{3BB703C7-2216-44CD-9662-DC851483373D}" type="pres">
      <dgm:prSet presAssocID="{E8A67185-F7A1-4302-8245-C43A70A7C96D}" presName="space" presStyleCnt="0"/>
      <dgm:spPr/>
    </dgm:pt>
    <dgm:pt modelId="{7EEE86E0-AC55-48B0-9811-2B900AC7A93D}" type="pres">
      <dgm:prSet presAssocID="{155DFC23-3945-42BF-8678-011DA5FC43BA}" presName="Name5" presStyleLbl="vennNode1" presStyleIdx="2" presStyleCnt="8">
        <dgm:presLayoutVars>
          <dgm:bulletEnabled val="1"/>
        </dgm:presLayoutVars>
      </dgm:prSet>
      <dgm:spPr/>
    </dgm:pt>
    <dgm:pt modelId="{3E349F6E-8900-4647-ACEF-0FB5C149E1FD}" type="pres">
      <dgm:prSet presAssocID="{E1559BC8-A9B0-44A1-9FAD-73CDC3036EB2}" presName="space" presStyleCnt="0"/>
      <dgm:spPr/>
    </dgm:pt>
    <dgm:pt modelId="{9220D858-D4C6-44D3-A861-0F4DCBD1BD31}" type="pres">
      <dgm:prSet presAssocID="{1BB7BED7-664F-4875-952D-7CBC644CB13D}" presName="Name5" presStyleLbl="vennNode1" presStyleIdx="3" presStyleCnt="8">
        <dgm:presLayoutVars>
          <dgm:bulletEnabled val="1"/>
        </dgm:presLayoutVars>
      </dgm:prSet>
      <dgm:spPr/>
    </dgm:pt>
    <dgm:pt modelId="{5FC91126-7424-4975-8506-1F6A287EAA70}" type="pres">
      <dgm:prSet presAssocID="{6D74A26F-634E-46DD-8D56-7B6808E8AACD}" presName="space" presStyleCnt="0"/>
      <dgm:spPr/>
    </dgm:pt>
    <dgm:pt modelId="{AD4FED16-D949-4B7F-99F7-09172FC4CFEF}" type="pres">
      <dgm:prSet presAssocID="{58DED6FB-7FB8-4DE6-B3F5-DE3EC42A6CA9}" presName="Name5" presStyleLbl="vennNode1" presStyleIdx="4" presStyleCnt="8">
        <dgm:presLayoutVars>
          <dgm:bulletEnabled val="1"/>
        </dgm:presLayoutVars>
      </dgm:prSet>
      <dgm:spPr/>
    </dgm:pt>
    <dgm:pt modelId="{CE8D46B8-07F3-4611-B68D-C17AEDBF2AE0}" type="pres">
      <dgm:prSet presAssocID="{DA6256C0-62A8-476D-ACB6-ACF99B42508F}" presName="space" presStyleCnt="0"/>
      <dgm:spPr/>
    </dgm:pt>
    <dgm:pt modelId="{5351464B-9EA3-4E1E-9F82-77FAE7285C9C}" type="pres">
      <dgm:prSet presAssocID="{8BBFF126-2CE3-4500-8D99-110CD1A1D71B}" presName="Name5" presStyleLbl="vennNode1" presStyleIdx="5" presStyleCnt="8">
        <dgm:presLayoutVars>
          <dgm:bulletEnabled val="1"/>
        </dgm:presLayoutVars>
      </dgm:prSet>
      <dgm:spPr/>
    </dgm:pt>
    <dgm:pt modelId="{145872FF-42F3-44EC-958C-C051660F6F9B}" type="pres">
      <dgm:prSet presAssocID="{BD7DB4AD-2CC3-4D9A-BF6C-B9D54A0C50B2}" presName="space" presStyleCnt="0"/>
      <dgm:spPr/>
    </dgm:pt>
    <dgm:pt modelId="{2E7233E5-DAF1-4F10-B26E-AFA614329925}" type="pres">
      <dgm:prSet presAssocID="{35B7E44A-8517-4F87-9F75-D20E7664DD15}" presName="Name5" presStyleLbl="vennNode1" presStyleIdx="6" presStyleCnt="8">
        <dgm:presLayoutVars>
          <dgm:bulletEnabled val="1"/>
        </dgm:presLayoutVars>
      </dgm:prSet>
      <dgm:spPr/>
    </dgm:pt>
    <dgm:pt modelId="{E76515D1-36D7-4FB2-9B24-7623D1D40372}" type="pres">
      <dgm:prSet presAssocID="{749D7355-E9D0-4D21-A9E2-140AE8D0FEF4}" presName="space" presStyleCnt="0"/>
      <dgm:spPr/>
    </dgm:pt>
    <dgm:pt modelId="{A695A016-1BB1-4A7B-8C9D-54FC2A98B2AD}" type="pres">
      <dgm:prSet presAssocID="{B2030289-1A90-4442-B302-980E25851914}" presName="Name5" presStyleLbl="vennNode1" presStyleIdx="7" presStyleCnt="8">
        <dgm:presLayoutVars>
          <dgm:bulletEnabled val="1"/>
        </dgm:presLayoutVars>
      </dgm:prSet>
      <dgm:spPr/>
    </dgm:pt>
  </dgm:ptLst>
  <dgm:cxnLst>
    <dgm:cxn modelId="{450EE60A-F9D0-4ECF-B484-6A8D24AE19BD}" srcId="{15CC0724-CDBA-4C65-AB18-59EC40779867}" destId="{B2030289-1A90-4442-B302-980E25851914}" srcOrd="7" destOrd="0" parTransId="{08167EA1-6C96-4753-8F69-8C29521FCCE5}" sibTransId="{57E7B357-54A9-47EA-A953-3136FFEF615A}"/>
    <dgm:cxn modelId="{8835DF20-B537-4C58-BE61-B30A5BEE96E1}" type="presOf" srcId="{1BB7BED7-664F-4875-952D-7CBC644CB13D}" destId="{9220D858-D4C6-44D3-A861-0F4DCBD1BD31}" srcOrd="0" destOrd="0" presId="urn:microsoft.com/office/officeart/2005/8/layout/venn3"/>
    <dgm:cxn modelId="{EA0B792E-9153-4D2E-8484-509416CE85C3}" type="presOf" srcId="{35B7E44A-8517-4F87-9F75-D20E7664DD15}" destId="{2E7233E5-DAF1-4F10-B26E-AFA614329925}" srcOrd="0" destOrd="0" presId="urn:microsoft.com/office/officeart/2005/8/layout/venn3"/>
    <dgm:cxn modelId="{BFF8633B-5B6A-480E-A53E-C7FD3263BD93}" type="presOf" srcId="{155DFC23-3945-42BF-8678-011DA5FC43BA}" destId="{7EEE86E0-AC55-48B0-9811-2B900AC7A93D}" srcOrd="0" destOrd="0" presId="urn:microsoft.com/office/officeart/2005/8/layout/venn3"/>
    <dgm:cxn modelId="{6040F168-01B7-488C-B08F-12B79A5304C1}" type="presOf" srcId="{990EF809-C461-4E3E-B575-8F27A6F22F64}" destId="{D6004D4E-2180-477C-9439-60834C8D44F0}" srcOrd="0" destOrd="0" presId="urn:microsoft.com/office/officeart/2005/8/layout/venn3"/>
    <dgm:cxn modelId="{50E53371-8635-4500-8E49-6B129B66EF60}" type="presOf" srcId="{15CC0724-CDBA-4C65-AB18-59EC40779867}" destId="{4FD4549C-322F-4543-AF14-61A611F70446}" srcOrd="0" destOrd="0" presId="urn:microsoft.com/office/officeart/2005/8/layout/venn3"/>
    <dgm:cxn modelId="{092AC058-CE2C-432E-84E8-682DF2E59137}" type="presOf" srcId="{B2030289-1A90-4442-B302-980E25851914}" destId="{A695A016-1BB1-4A7B-8C9D-54FC2A98B2AD}" srcOrd="0" destOrd="0" presId="urn:microsoft.com/office/officeart/2005/8/layout/venn3"/>
    <dgm:cxn modelId="{5948E387-C167-43B9-B955-FD997A4E8679}" srcId="{15CC0724-CDBA-4C65-AB18-59EC40779867}" destId="{E33DACC5-ABEF-4E2C-A2CD-C00E5458F370}" srcOrd="1" destOrd="0" parTransId="{AD71BEE1-E594-4A98-9CFE-2EC07ECA1236}" sibTransId="{E8A67185-F7A1-4302-8245-C43A70A7C96D}"/>
    <dgm:cxn modelId="{58F87889-F0F9-49A9-A5C1-5416889A82F5}" type="presOf" srcId="{8BBFF126-2CE3-4500-8D99-110CD1A1D71B}" destId="{5351464B-9EA3-4E1E-9F82-77FAE7285C9C}" srcOrd="0" destOrd="0" presId="urn:microsoft.com/office/officeart/2005/8/layout/venn3"/>
    <dgm:cxn modelId="{749E7090-424E-466B-9C18-002930046787}" type="presOf" srcId="{58DED6FB-7FB8-4DE6-B3F5-DE3EC42A6CA9}" destId="{AD4FED16-D949-4B7F-99F7-09172FC4CFEF}" srcOrd="0" destOrd="0" presId="urn:microsoft.com/office/officeart/2005/8/layout/venn3"/>
    <dgm:cxn modelId="{5C455B91-7584-477B-A8CC-A0E96F7D06CA}" srcId="{15CC0724-CDBA-4C65-AB18-59EC40779867}" destId="{58DED6FB-7FB8-4DE6-B3F5-DE3EC42A6CA9}" srcOrd="4" destOrd="0" parTransId="{0F497AEE-D86A-46DF-9C2A-A25D1E1CBBB7}" sibTransId="{DA6256C0-62A8-476D-ACB6-ACF99B42508F}"/>
    <dgm:cxn modelId="{227C8795-79D1-491E-9F02-5FC60C18DC57}" srcId="{15CC0724-CDBA-4C65-AB18-59EC40779867}" destId="{1BB7BED7-664F-4875-952D-7CBC644CB13D}" srcOrd="3" destOrd="0" parTransId="{0DD98ACB-4260-40C7-838B-BA427979123F}" sibTransId="{6D74A26F-634E-46DD-8D56-7B6808E8AACD}"/>
    <dgm:cxn modelId="{B4B7909A-F98D-42A3-BF48-797A0A1D7A22}" type="presOf" srcId="{E33DACC5-ABEF-4E2C-A2CD-C00E5458F370}" destId="{9F45110E-4AB6-4AFF-9888-2D2635650805}" srcOrd="0" destOrd="0" presId="urn:microsoft.com/office/officeart/2005/8/layout/venn3"/>
    <dgm:cxn modelId="{F2F2CEA2-9972-4EC6-9B0F-30E8E6E5D1C7}" srcId="{15CC0724-CDBA-4C65-AB18-59EC40779867}" destId="{35B7E44A-8517-4F87-9F75-D20E7664DD15}" srcOrd="6" destOrd="0" parTransId="{8690A803-4D4F-4959-92B5-013B9A5CF3A3}" sibTransId="{749D7355-E9D0-4D21-A9E2-140AE8D0FEF4}"/>
    <dgm:cxn modelId="{EC1DD7D4-068E-4DAE-A21D-DED8A53C84CD}" srcId="{15CC0724-CDBA-4C65-AB18-59EC40779867}" destId="{8BBFF126-2CE3-4500-8D99-110CD1A1D71B}" srcOrd="5" destOrd="0" parTransId="{208B9B35-FFDB-407B-86E2-0469E895EC47}" sibTransId="{BD7DB4AD-2CC3-4D9A-BF6C-B9D54A0C50B2}"/>
    <dgm:cxn modelId="{6E316EDF-75D5-4222-AC8C-909549CB04E8}" srcId="{15CC0724-CDBA-4C65-AB18-59EC40779867}" destId="{990EF809-C461-4E3E-B575-8F27A6F22F64}" srcOrd="0" destOrd="0" parTransId="{011C9B1C-F5B9-41EE-B241-16EB6975D75B}" sibTransId="{594E4936-7AFA-4004-AEE0-790896F0352D}"/>
    <dgm:cxn modelId="{BE15F1F1-6938-4B1B-ADE7-030D93DCC038}" srcId="{15CC0724-CDBA-4C65-AB18-59EC40779867}" destId="{155DFC23-3945-42BF-8678-011DA5FC43BA}" srcOrd="2" destOrd="0" parTransId="{7C7D0122-E888-42B4-8302-31D7784B0D26}" sibTransId="{E1559BC8-A9B0-44A1-9FAD-73CDC3036EB2}"/>
    <dgm:cxn modelId="{E09564E4-0016-452F-831B-045E1E2A95DB}" type="presParOf" srcId="{4FD4549C-322F-4543-AF14-61A611F70446}" destId="{D6004D4E-2180-477C-9439-60834C8D44F0}" srcOrd="0" destOrd="0" presId="urn:microsoft.com/office/officeart/2005/8/layout/venn3"/>
    <dgm:cxn modelId="{24E10611-C3B7-4480-BC85-0053948964A2}" type="presParOf" srcId="{4FD4549C-322F-4543-AF14-61A611F70446}" destId="{B7AE82B8-9AD4-4D5E-985B-D00BC5D50E2D}" srcOrd="1" destOrd="0" presId="urn:microsoft.com/office/officeart/2005/8/layout/venn3"/>
    <dgm:cxn modelId="{20ED265C-C26A-4AE4-977E-0CC64714C799}" type="presParOf" srcId="{4FD4549C-322F-4543-AF14-61A611F70446}" destId="{9F45110E-4AB6-4AFF-9888-2D2635650805}" srcOrd="2" destOrd="0" presId="urn:microsoft.com/office/officeart/2005/8/layout/venn3"/>
    <dgm:cxn modelId="{5C4A136B-4CD1-4203-9DF2-AE1CBD7E5C35}" type="presParOf" srcId="{4FD4549C-322F-4543-AF14-61A611F70446}" destId="{3BB703C7-2216-44CD-9662-DC851483373D}" srcOrd="3" destOrd="0" presId="urn:microsoft.com/office/officeart/2005/8/layout/venn3"/>
    <dgm:cxn modelId="{960D17EA-7BA6-4252-95EF-83339FAF8C04}" type="presParOf" srcId="{4FD4549C-322F-4543-AF14-61A611F70446}" destId="{7EEE86E0-AC55-48B0-9811-2B900AC7A93D}" srcOrd="4" destOrd="0" presId="urn:microsoft.com/office/officeart/2005/8/layout/venn3"/>
    <dgm:cxn modelId="{43358709-CD0C-4F40-BBF3-0FE601A30D5F}" type="presParOf" srcId="{4FD4549C-322F-4543-AF14-61A611F70446}" destId="{3E349F6E-8900-4647-ACEF-0FB5C149E1FD}" srcOrd="5" destOrd="0" presId="urn:microsoft.com/office/officeart/2005/8/layout/venn3"/>
    <dgm:cxn modelId="{DE0A7757-1D52-4E3B-9610-2602C6920EFF}" type="presParOf" srcId="{4FD4549C-322F-4543-AF14-61A611F70446}" destId="{9220D858-D4C6-44D3-A861-0F4DCBD1BD31}" srcOrd="6" destOrd="0" presId="urn:microsoft.com/office/officeart/2005/8/layout/venn3"/>
    <dgm:cxn modelId="{69DE1940-382D-4471-ADE8-4D281513865F}" type="presParOf" srcId="{4FD4549C-322F-4543-AF14-61A611F70446}" destId="{5FC91126-7424-4975-8506-1F6A287EAA70}" srcOrd="7" destOrd="0" presId="urn:microsoft.com/office/officeart/2005/8/layout/venn3"/>
    <dgm:cxn modelId="{EBEEDBFF-D5A4-4666-B584-782A0B58A926}" type="presParOf" srcId="{4FD4549C-322F-4543-AF14-61A611F70446}" destId="{AD4FED16-D949-4B7F-99F7-09172FC4CFEF}" srcOrd="8" destOrd="0" presId="urn:microsoft.com/office/officeart/2005/8/layout/venn3"/>
    <dgm:cxn modelId="{4A9F248B-1831-47DF-B05F-5D00945637E9}" type="presParOf" srcId="{4FD4549C-322F-4543-AF14-61A611F70446}" destId="{CE8D46B8-07F3-4611-B68D-C17AEDBF2AE0}" srcOrd="9" destOrd="0" presId="urn:microsoft.com/office/officeart/2005/8/layout/venn3"/>
    <dgm:cxn modelId="{35BF1CA8-4693-4FA0-98CD-3BE25EB51D03}" type="presParOf" srcId="{4FD4549C-322F-4543-AF14-61A611F70446}" destId="{5351464B-9EA3-4E1E-9F82-77FAE7285C9C}" srcOrd="10" destOrd="0" presId="urn:microsoft.com/office/officeart/2005/8/layout/venn3"/>
    <dgm:cxn modelId="{36E1B863-560C-430D-A1B8-38C9242D6291}" type="presParOf" srcId="{4FD4549C-322F-4543-AF14-61A611F70446}" destId="{145872FF-42F3-44EC-958C-C051660F6F9B}" srcOrd="11" destOrd="0" presId="urn:microsoft.com/office/officeart/2005/8/layout/venn3"/>
    <dgm:cxn modelId="{BE44B849-D7D3-4E8B-AA16-8A80E75E60BC}" type="presParOf" srcId="{4FD4549C-322F-4543-AF14-61A611F70446}" destId="{2E7233E5-DAF1-4F10-B26E-AFA614329925}" srcOrd="12" destOrd="0" presId="urn:microsoft.com/office/officeart/2005/8/layout/venn3"/>
    <dgm:cxn modelId="{F215468C-860E-4305-9FAA-DABA30D0438E}" type="presParOf" srcId="{4FD4549C-322F-4543-AF14-61A611F70446}" destId="{E76515D1-36D7-4FB2-9B24-7623D1D40372}" srcOrd="13" destOrd="0" presId="urn:microsoft.com/office/officeart/2005/8/layout/venn3"/>
    <dgm:cxn modelId="{4F961781-4950-437D-8168-EB9111DE4B5A}" type="presParOf" srcId="{4FD4549C-322F-4543-AF14-61A611F70446}" destId="{A695A016-1BB1-4A7B-8C9D-54FC2A98B2AD}" srcOrd="14"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04D4E-2180-477C-9439-60834C8D44F0}">
      <dsp:nvSpPr>
        <dsp:cNvPr id="0" name=""/>
        <dsp:cNvSpPr/>
      </dsp:nvSpPr>
      <dsp:spPr>
        <a:xfrm>
          <a:off x="4464" y="831949"/>
          <a:ext cx="1384101" cy="1384101"/>
        </a:xfrm>
        <a:prstGeom prst="ellipse">
          <a:avLst/>
        </a:prstGeom>
        <a:solidFill>
          <a:schemeClr val="lt1">
            <a:alpha val="50000"/>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baseline="0" dirty="0">
              <a:latin typeface="Arial Narrow" panose="020B0606020202030204" pitchFamily="34" charset="0"/>
            </a:rPr>
            <a:t>Time</a:t>
          </a:r>
        </a:p>
      </dsp:txBody>
      <dsp:txXfrm>
        <a:off x="207161" y="1034646"/>
        <a:ext cx="978707" cy="978707"/>
      </dsp:txXfrm>
    </dsp:sp>
    <dsp:sp modelId="{9F45110E-4AB6-4AFF-9888-2D2635650805}">
      <dsp:nvSpPr>
        <dsp:cNvPr id="0" name=""/>
        <dsp:cNvSpPr/>
      </dsp:nvSpPr>
      <dsp:spPr>
        <a:xfrm>
          <a:off x="1111746" y="831949"/>
          <a:ext cx="1384101" cy="1384101"/>
        </a:xfrm>
        <a:prstGeom prst="ellipse">
          <a:avLst/>
        </a:prstGeom>
        <a:solidFill>
          <a:schemeClr val="lt1">
            <a:alpha val="50000"/>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baseline="0" dirty="0">
              <a:latin typeface="Arial Narrow" panose="020B0606020202030204" pitchFamily="34" charset="0"/>
            </a:rPr>
            <a:t>Productivity</a:t>
          </a:r>
        </a:p>
      </dsp:txBody>
      <dsp:txXfrm>
        <a:off x="1314443" y="1034646"/>
        <a:ext cx="978707" cy="978707"/>
      </dsp:txXfrm>
    </dsp:sp>
    <dsp:sp modelId="{7EEE86E0-AC55-48B0-9811-2B900AC7A93D}">
      <dsp:nvSpPr>
        <dsp:cNvPr id="0" name=""/>
        <dsp:cNvSpPr/>
      </dsp:nvSpPr>
      <dsp:spPr>
        <a:xfrm>
          <a:off x="2219027" y="831949"/>
          <a:ext cx="1384101" cy="1384101"/>
        </a:xfrm>
        <a:prstGeom prst="ellipse">
          <a:avLst/>
        </a:prstGeom>
        <a:solidFill>
          <a:schemeClr val="lt1">
            <a:alpha val="50000"/>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baseline="0" dirty="0">
              <a:latin typeface="Arial Narrow" panose="020B0606020202030204" pitchFamily="34" charset="0"/>
            </a:rPr>
            <a:t>Breakdowns      &amp; Delays</a:t>
          </a:r>
        </a:p>
      </dsp:txBody>
      <dsp:txXfrm>
        <a:off x="2421724" y="1034646"/>
        <a:ext cx="978707" cy="978707"/>
      </dsp:txXfrm>
    </dsp:sp>
    <dsp:sp modelId="{9220D858-D4C6-44D3-A861-0F4DCBD1BD31}">
      <dsp:nvSpPr>
        <dsp:cNvPr id="0" name=""/>
        <dsp:cNvSpPr/>
      </dsp:nvSpPr>
      <dsp:spPr>
        <a:xfrm>
          <a:off x="3326308" y="831949"/>
          <a:ext cx="1384101" cy="1384101"/>
        </a:xfrm>
        <a:prstGeom prst="ellipse">
          <a:avLst/>
        </a:prstGeom>
        <a:solidFill>
          <a:schemeClr val="lt1">
            <a:alpha val="50000"/>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baseline="0" dirty="0">
              <a:latin typeface="Arial Narrow" panose="020B0606020202030204" pitchFamily="34" charset="0"/>
            </a:rPr>
            <a:t>Parts Availability</a:t>
          </a:r>
        </a:p>
      </dsp:txBody>
      <dsp:txXfrm>
        <a:off x="3529005" y="1034646"/>
        <a:ext cx="978707" cy="978707"/>
      </dsp:txXfrm>
    </dsp:sp>
    <dsp:sp modelId="{AD4FED16-D949-4B7F-99F7-09172FC4CFEF}">
      <dsp:nvSpPr>
        <dsp:cNvPr id="0" name=""/>
        <dsp:cNvSpPr/>
      </dsp:nvSpPr>
      <dsp:spPr>
        <a:xfrm>
          <a:off x="4433589" y="831949"/>
          <a:ext cx="1384101" cy="1384101"/>
        </a:xfrm>
        <a:prstGeom prst="ellipse">
          <a:avLst/>
        </a:prstGeom>
        <a:solidFill>
          <a:schemeClr val="lt1">
            <a:alpha val="50000"/>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baseline="0" dirty="0">
              <a:latin typeface="Arial Narrow" panose="020B0606020202030204" pitchFamily="34" charset="0"/>
            </a:rPr>
            <a:t>Weather</a:t>
          </a:r>
        </a:p>
      </dsp:txBody>
      <dsp:txXfrm>
        <a:off x="4636286" y="1034646"/>
        <a:ext cx="978707" cy="978707"/>
      </dsp:txXfrm>
    </dsp:sp>
    <dsp:sp modelId="{5351464B-9EA3-4E1E-9F82-77FAE7285C9C}">
      <dsp:nvSpPr>
        <dsp:cNvPr id="0" name=""/>
        <dsp:cNvSpPr/>
      </dsp:nvSpPr>
      <dsp:spPr>
        <a:xfrm>
          <a:off x="5540871" y="831949"/>
          <a:ext cx="1384101" cy="1384101"/>
        </a:xfrm>
        <a:prstGeom prst="ellipse">
          <a:avLst/>
        </a:prstGeom>
        <a:solidFill>
          <a:schemeClr val="lt1">
            <a:alpha val="50000"/>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baseline="0" dirty="0">
              <a:latin typeface="Arial Narrow" panose="020B0606020202030204" pitchFamily="34" charset="0"/>
            </a:rPr>
            <a:t>Maintenance Costs</a:t>
          </a:r>
        </a:p>
      </dsp:txBody>
      <dsp:txXfrm>
        <a:off x="5743568" y="1034646"/>
        <a:ext cx="978707" cy="978707"/>
      </dsp:txXfrm>
    </dsp:sp>
    <dsp:sp modelId="{2E7233E5-DAF1-4F10-B26E-AFA614329925}">
      <dsp:nvSpPr>
        <dsp:cNvPr id="0" name=""/>
        <dsp:cNvSpPr/>
      </dsp:nvSpPr>
      <dsp:spPr>
        <a:xfrm>
          <a:off x="6648152" y="831949"/>
          <a:ext cx="1384101" cy="1384101"/>
        </a:xfrm>
        <a:prstGeom prst="ellipse">
          <a:avLst/>
        </a:prstGeom>
        <a:solidFill>
          <a:schemeClr val="lt1">
            <a:alpha val="50000"/>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baseline="0" dirty="0">
              <a:latin typeface="Arial Narrow" panose="020B0606020202030204" pitchFamily="34" charset="0"/>
            </a:rPr>
            <a:t>Conflicting Priorities</a:t>
          </a:r>
        </a:p>
      </dsp:txBody>
      <dsp:txXfrm>
        <a:off x="6850849" y="1034646"/>
        <a:ext cx="978707" cy="978707"/>
      </dsp:txXfrm>
    </dsp:sp>
    <dsp:sp modelId="{A695A016-1BB1-4A7B-8C9D-54FC2A98B2AD}">
      <dsp:nvSpPr>
        <dsp:cNvPr id="0" name=""/>
        <dsp:cNvSpPr/>
      </dsp:nvSpPr>
      <dsp:spPr>
        <a:xfrm>
          <a:off x="7755433" y="831949"/>
          <a:ext cx="1384101" cy="1384101"/>
        </a:xfrm>
        <a:prstGeom prst="ellipse">
          <a:avLst/>
        </a:prstGeom>
        <a:solidFill>
          <a:schemeClr val="lt1">
            <a:alpha val="50000"/>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baseline="0" dirty="0">
              <a:latin typeface="Arial Narrow" panose="020B0606020202030204" pitchFamily="34" charset="0"/>
            </a:rPr>
            <a:t>Cash Flow</a:t>
          </a:r>
        </a:p>
      </dsp:txBody>
      <dsp:txXfrm>
        <a:off x="7958130" y="1034646"/>
        <a:ext cx="978707" cy="978707"/>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0.52688</cdr:x>
      <cdr:y>0.94017</cdr:y>
    </cdr:from>
    <cdr:to>
      <cdr:x>1</cdr:x>
      <cdr:y>0.98977</cdr:y>
    </cdr:to>
    <cdr:sp macro="" textlink="">
      <cdr:nvSpPr>
        <cdr:cNvPr id="3" name="TextBox 21"/>
        <cdr:cNvSpPr txBox="1"/>
      </cdr:nvSpPr>
      <cdr:spPr>
        <a:xfrm xmlns:a="http://schemas.openxmlformats.org/drawingml/2006/main">
          <a:off x="2127865" y="4083535"/>
          <a:ext cx="1910735" cy="215444"/>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fontAlgn="auto">
            <a:spcBef>
              <a:spcPct val="50000"/>
            </a:spcBef>
            <a:spcAft>
              <a:spcPts val="0"/>
            </a:spcAft>
            <a:defRPr/>
          </a:pPr>
          <a:r>
            <a:rPr lang="en-US" sz="800" kern="0" dirty="0">
              <a:solidFill>
                <a:srgbClr val="000000"/>
              </a:solidFill>
              <a:cs typeface="+mn-cs"/>
            </a:rPr>
            <a:t>Source: Frost &amp; Sullivan</a:t>
          </a:r>
        </a:p>
      </cdr:txBody>
    </cdr:sp>
  </cdr:relSizeAnchor>
  <cdr:relSizeAnchor xmlns:cdr="http://schemas.openxmlformats.org/drawingml/2006/chartDrawing">
    <cdr:from>
      <cdr:x>0</cdr:x>
      <cdr:y>0</cdr:y>
    </cdr:from>
    <cdr:to>
      <cdr:x>1</cdr:x>
      <cdr:y>0.26896</cdr:y>
    </cdr:to>
    <cdr:sp macro="" textlink="">
      <cdr:nvSpPr>
        <cdr:cNvPr id="2" name="TextBox 1"/>
        <cdr:cNvSpPr txBox="1"/>
      </cdr:nvSpPr>
      <cdr:spPr>
        <a:xfrm xmlns:a="http://schemas.openxmlformats.org/drawingml/2006/main">
          <a:off x="0" y="0"/>
          <a:ext cx="8229600" cy="1143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b="1" dirty="0"/>
            <a:t>HD Aftermarket Filter Market Share</a:t>
          </a:r>
        </a:p>
        <a:p xmlns:a="http://schemas.openxmlformats.org/drawingml/2006/main">
          <a:pPr algn="ctr"/>
          <a:r>
            <a:rPr lang="en-US" sz="1800" b="1" dirty="0"/>
            <a:t> Class 4 - 8</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84CA0AE4-55FD-4DC1-9C89-E5715E7302E0}" type="datetimeFigureOut">
              <a:rPr lang="en-US" smtClean="0"/>
              <a:t>1/22/2021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8A551718-EDDE-4BCF-9127-CEDC7F08627B}" type="slidenum">
              <a:rPr lang="en-US" smtClean="0"/>
              <a:t>‹N°›</a:t>
            </a:fld>
            <a:endParaRPr lang="en-US"/>
          </a:p>
        </p:txBody>
      </p:sp>
    </p:spTree>
    <p:extLst>
      <p:ext uri="{BB962C8B-B14F-4D97-AF65-F5344CB8AC3E}">
        <p14:creationId xmlns:p14="http://schemas.microsoft.com/office/powerpoint/2010/main" val="1808189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printwiki.org/Bursting_Strength"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printwiki.org/Mullen_Tester" TargetMode="External"/><Relationship Id="rId4" Type="http://schemas.openxmlformats.org/officeDocument/2006/relationships/hyperlink" Target="http://printwiki.org/Pop_Test"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Internal</a:t>
            </a:r>
            <a:r>
              <a:rPr lang="en-US" baseline="0" dirty="0"/>
              <a:t> definition only - not to be presented</a:t>
            </a:r>
            <a:endParaRPr lang="en-US" dirty="0"/>
          </a:p>
        </p:txBody>
      </p:sp>
      <p:sp>
        <p:nvSpPr>
          <p:cNvPr id="4" name="Slide Number Placeholder 3"/>
          <p:cNvSpPr>
            <a:spLocks noGrp="1"/>
          </p:cNvSpPr>
          <p:nvPr>
            <p:ph type="sldNum" sz="quarter" idx="10"/>
          </p:nvPr>
        </p:nvSpPr>
        <p:spPr/>
        <p:txBody>
          <a:bodyPr/>
          <a:lstStyle/>
          <a:p>
            <a:fld id="{8A551718-EDDE-4BCF-9127-CEDC7F08627B}" type="slidenum">
              <a:rPr lang="en-US" smtClean="0"/>
              <a:t>1</a:t>
            </a:fld>
            <a:endParaRPr lang="en-US"/>
          </a:p>
        </p:txBody>
      </p:sp>
    </p:spTree>
    <p:extLst>
      <p:ext uri="{BB962C8B-B14F-4D97-AF65-F5344CB8AC3E}">
        <p14:creationId xmlns:p14="http://schemas.microsoft.com/office/powerpoint/2010/main" val="1670834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Replaces Deere RE533910</a:t>
            </a:r>
          </a:p>
          <a:p>
            <a:endParaRPr lang="en-US" dirty="0"/>
          </a:p>
          <a:p>
            <a:r>
              <a:rPr lang="en-US" dirty="0"/>
              <a:t>The smallest contaminants,</a:t>
            </a:r>
            <a:r>
              <a:rPr lang="en-US" baseline="0" dirty="0"/>
              <a:t> under 5 microns, can cause the worst damage to today’s high pressure fuel systems. With internal pressures beyond 30,000 psi and clearances down to 1-2 microns, the smallest particles can act like a sand-blaster on your high pressure pump and injectors. For comparison, a pressure washer capable of stripping paint or cleaning grease from concrete  is generally in the 1000 -3000 psi area.</a:t>
            </a:r>
            <a:endParaRPr lang="en-US" dirty="0"/>
          </a:p>
        </p:txBody>
      </p:sp>
      <p:sp>
        <p:nvSpPr>
          <p:cNvPr id="4" name="Slide Number Placeholder 3"/>
          <p:cNvSpPr>
            <a:spLocks noGrp="1"/>
          </p:cNvSpPr>
          <p:nvPr>
            <p:ph type="sldNum" sz="quarter" idx="10"/>
          </p:nvPr>
        </p:nvSpPr>
        <p:spPr/>
        <p:txBody>
          <a:bodyPr/>
          <a:lstStyle/>
          <a:p>
            <a:fld id="{8A551718-EDDE-4BCF-9127-CEDC7F08627B}" type="slidenum">
              <a:rPr lang="en-US" smtClean="0"/>
              <a:t>17</a:t>
            </a:fld>
            <a:endParaRPr lang="en-US"/>
          </a:p>
        </p:txBody>
      </p:sp>
    </p:spTree>
    <p:extLst>
      <p:ext uri="{BB962C8B-B14F-4D97-AF65-F5344CB8AC3E}">
        <p14:creationId xmlns:p14="http://schemas.microsoft.com/office/powerpoint/2010/main" val="1240268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Hitachi, John Deere, Kawasaki, Komatsu, Terex, Euclid,  Heavy-Duty Off-Road Equipment all with Cummins QSK MCRS Engines (19L, 38L, 50L, 6L) and KTA - plus Cummins</a:t>
            </a:r>
            <a:r>
              <a:rPr lang="en-US" baseline="0" dirty="0"/>
              <a:t> QSK Marine engines</a:t>
            </a:r>
            <a:endParaRPr lang="en-US" dirty="0"/>
          </a:p>
          <a:p>
            <a:endParaRPr lang="en-US" dirty="0"/>
          </a:p>
          <a:p>
            <a:endParaRPr lang="en-US" dirty="0"/>
          </a:p>
          <a:p>
            <a:r>
              <a:rPr lang="en-US" dirty="0"/>
              <a:t>The smallest contaminants,</a:t>
            </a:r>
            <a:r>
              <a:rPr lang="en-US" baseline="0" dirty="0"/>
              <a:t> under 5 microns, can cause the worst damage to today’s high pressure fuel systems. With internal pressures beyond 30,000 psi and clearances down to 1-2 microns, the smallest particles can act like a sand-blaster on your high pressure pump and injectors. For comparison, a pressure washer capable of stripping paint or cleaning grease from concrete  is generally in the 1000 -3000 psi area.</a:t>
            </a:r>
            <a:endParaRPr lang="en-US" dirty="0"/>
          </a:p>
        </p:txBody>
      </p:sp>
      <p:sp>
        <p:nvSpPr>
          <p:cNvPr id="4" name="Slide Number Placeholder 3"/>
          <p:cNvSpPr>
            <a:spLocks noGrp="1"/>
          </p:cNvSpPr>
          <p:nvPr>
            <p:ph type="sldNum" sz="quarter" idx="10"/>
          </p:nvPr>
        </p:nvSpPr>
        <p:spPr/>
        <p:txBody>
          <a:bodyPr/>
          <a:lstStyle/>
          <a:p>
            <a:fld id="{8A551718-EDDE-4BCF-9127-CEDC7F08627B}" type="slidenum">
              <a:rPr lang="en-US" smtClean="0"/>
              <a:t>18</a:t>
            </a:fld>
            <a:endParaRPr lang="en-US"/>
          </a:p>
        </p:txBody>
      </p:sp>
    </p:spTree>
    <p:extLst>
      <p:ext uri="{BB962C8B-B14F-4D97-AF65-F5344CB8AC3E}">
        <p14:creationId xmlns:p14="http://schemas.microsoft.com/office/powerpoint/2010/main" val="1240268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smallest contaminants,</a:t>
            </a:r>
            <a:r>
              <a:rPr lang="en-US" baseline="0" dirty="0"/>
              <a:t> under 5 microns, can cause the worst damage to today’s high pressure fuel systems. With internal pressures beyond 30,000 psi and clearances down to 1-2 microns, the smallest particles can act like a sand-blaster on your high pressure pump and injectors. For comparison, a pressure washer capable of stripping paint or cleaning grease from concrete  is generally in the 1000 -3000 psi area.</a:t>
            </a:r>
            <a:endParaRPr lang="en-US" dirty="0"/>
          </a:p>
        </p:txBody>
      </p:sp>
      <p:sp>
        <p:nvSpPr>
          <p:cNvPr id="4" name="Slide Number Placeholder 3"/>
          <p:cNvSpPr>
            <a:spLocks noGrp="1"/>
          </p:cNvSpPr>
          <p:nvPr>
            <p:ph type="sldNum" sz="quarter" idx="10"/>
          </p:nvPr>
        </p:nvSpPr>
        <p:spPr/>
        <p:txBody>
          <a:bodyPr/>
          <a:lstStyle/>
          <a:p>
            <a:fld id="{8A551718-EDDE-4BCF-9127-CEDC7F08627B}" type="slidenum">
              <a:rPr lang="en-US" smtClean="0"/>
              <a:t>19</a:t>
            </a:fld>
            <a:endParaRPr lang="en-US"/>
          </a:p>
        </p:txBody>
      </p:sp>
    </p:spTree>
    <p:extLst>
      <p:ext uri="{BB962C8B-B14F-4D97-AF65-F5344CB8AC3E}">
        <p14:creationId xmlns:p14="http://schemas.microsoft.com/office/powerpoint/2010/main" val="1240268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technology to replace and outperform FleetGuard Direct Flow air filters</a:t>
            </a:r>
          </a:p>
          <a:p>
            <a:endParaRPr lang="en-US" dirty="0"/>
          </a:p>
          <a:p>
            <a:r>
              <a:rPr lang="en-US" dirty="0"/>
              <a:t>Not only must an air filter</a:t>
            </a:r>
            <a:r>
              <a:rPr lang="en-US" baseline="0" dirty="0"/>
              <a:t> be highly efficient at capturing contamination, it must also hold onto them for the full life of the filter.  This makes structural stability and media strength critically important. Contaminant by-pass (going around, not through the media), failed seals or adhesives, and microscopic holes in the media itself will render a filter practically useless. Baldwin builds strength into every filter component and has developed proprietary test methodologies to ensure our air filters protect your vehicle just as well on the last day, as they did on the first day. We test for the most extreme conditions and for much longer than typical service intervals.</a:t>
            </a:r>
          </a:p>
        </p:txBody>
      </p:sp>
      <p:sp>
        <p:nvSpPr>
          <p:cNvPr id="4" name="Slide Number Placeholder 3"/>
          <p:cNvSpPr>
            <a:spLocks noGrp="1"/>
          </p:cNvSpPr>
          <p:nvPr>
            <p:ph type="sldNum" sz="quarter" idx="10"/>
          </p:nvPr>
        </p:nvSpPr>
        <p:spPr/>
        <p:txBody>
          <a:bodyPr/>
          <a:lstStyle/>
          <a:p>
            <a:fld id="{8A551718-EDDE-4BCF-9127-CEDC7F08627B}" type="slidenum">
              <a:rPr lang="en-US" smtClean="0"/>
              <a:t>20</a:t>
            </a:fld>
            <a:endParaRPr lang="en-US"/>
          </a:p>
        </p:txBody>
      </p:sp>
    </p:spTree>
    <p:extLst>
      <p:ext uri="{BB962C8B-B14F-4D97-AF65-F5344CB8AC3E}">
        <p14:creationId xmlns:p14="http://schemas.microsoft.com/office/powerpoint/2010/main" val="1584511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technology to replace and</a:t>
            </a:r>
            <a:r>
              <a:rPr lang="en-US" baseline="0" dirty="0"/>
              <a:t> outperform Donaldson </a:t>
            </a:r>
            <a:r>
              <a:rPr lang="en-US" baseline="0" dirty="0" err="1"/>
              <a:t>PowerCore</a:t>
            </a:r>
            <a:r>
              <a:rPr lang="en-US" baseline="0" dirty="0"/>
              <a:t>™ filters</a:t>
            </a:r>
          </a:p>
          <a:p>
            <a:r>
              <a:rPr lang="en-US" baseline="0" dirty="0"/>
              <a:t>CA30102 fits Kenworth T440, T470, T660, T800</a:t>
            </a:r>
            <a:endParaRPr lang="en-US" dirty="0"/>
          </a:p>
          <a:p>
            <a:endParaRPr lang="en-US" dirty="0"/>
          </a:p>
          <a:p>
            <a:r>
              <a:rPr lang="en-US" dirty="0"/>
              <a:t>Not only must an air filter</a:t>
            </a:r>
            <a:r>
              <a:rPr lang="en-US" baseline="0" dirty="0"/>
              <a:t> be highly efficient at capturing contamination, it must also hold onto them for the full life of the filter.  This makes structural stability and media strength critically important. Contaminant by-pass (going around, not through the media), failed seals or adhesives, and microscopic holes in the media itself will render a filter practically useless. Baldwin builds strength into every filter component and has developed proprietary test methodologies to ensure our air filters protect your vehicle just as well on the last day, as they did on the first day. We test for the most extreme conditions and for much longer than typical service intervals.</a:t>
            </a:r>
          </a:p>
        </p:txBody>
      </p:sp>
      <p:sp>
        <p:nvSpPr>
          <p:cNvPr id="4" name="Slide Number Placeholder 3"/>
          <p:cNvSpPr>
            <a:spLocks noGrp="1"/>
          </p:cNvSpPr>
          <p:nvPr>
            <p:ph type="sldNum" sz="quarter" idx="10"/>
          </p:nvPr>
        </p:nvSpPr>
        <p:spPr/>
        <p:txBody>
          <a:bodyPr/>
          <a:lstStyle/>
          <a:p>
            <a:fld id="{8A551718-EDDE-4BCF-9127-CEDC7F08627B}" type="slidenum">
              <a:rPr lang="en-US" smtClean="0"/>
              <a:t>21</a:t>
            </a:fld>
            <a:endParaRPr lang="en-US"/>
          </a:p>
        </p:txBody>
      </p:sp>
    </p:spTree>
    <p:extLst>
      <p:ext uri="{BB962C8B-B14F-4D97-AF65-F5344CB8AC3E}">
        <p14:creationId xmlns:p14="http://schemas.microsoft.com/office/powerpoint/2010/main" val="1584511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technology to replace and</a:t>
            </a:r>
            <a:r>
              <a:rPr lang="en-US" baseline="0" dirty="0"/>
              <a:t> outperform Donaldson </a:t>
            </a:r>
            <a:r>
              <a:rPr lang="en-US" baseline="0" dirty="0" err="1"/>
              <a:t>PowerCore</a:t>
            </a:r>
            <a:r>
              <a:rPr lang="en-US" baseline="0" dirty="0"/>
              <a:t>™ filters</a:t>
            </a:r>
          </a:p>
          <a:p>
            <a:r>
              <a:rPr lang="en-US" dirty="0"/>
              <a:t>Fits work trucks</a:t>
            </a:r>
            <a:r>
              <a:rPr lang="en-US" baseline="0" dirty="0"/>
              <a:t> like dump trucks, snow plows, concrete mixers etc.</a:t>
            </a:r>
          </a:p>
          <a:p>
            <a:endParaRPr lang="en-US" dirty="0"/>
          </a:p>
          <a:p>
            <a:r>
              <a:rPr lang="en-US" dirty="0"/>
              <a:t>Not only must an air filter</a:t>
            </a:r>
            <a:r>
              <a:rPr lang="en-US" baseline="0" dirty="0"/>
              <a:t> be highly efficient at capturing contamination, it must also hold onto them for the full life of the filter.  This makes structural stability and media strength critically important. Contaminant by-pass (going around, not through the media), failed seals or adhesives, and microscopic holes in the media itself will render a filter practically useless. Baldwin builds strength into every filter component and has developed proprietary test methodologies to ensure our air filters protect your vehicle just as well on the last day, as they did on the first day. We test for the most extreme conditions and for much longer than typical service intervals.</a:t>
            </a:r>
          </a:p>
        </p:txBody>
      </p:sp>
      <p:sp>
        <p:nvSpPr>
          <p:cNvPr id="4" name="Slide Number Placeholder 3"/>
          <p:cNvSpPr>
            <a:spLocks noGrp="1"/>
          </p:cNvSpPr>
          <p:nvPr>
            <p:ph type="sldNum" sz="quarter" idx="10"/>
          </p:nvPr>
        </p:nvSpPr>
        <p:spPr/>
        <p:txBody>
          <a:bodyPr/>
          <a:lstStyle/>
          <a:p>
            <a:fld id="{8A551718-EDDE-4BCF-9127-CEDC7F08627B}" type="slidenum">
              <a:rPr lang="en-US" smtClean="0"/>
              <a:t>22</a:t>
            </a:fld>
            <a:endParaRPr lang="en-US"/>
          </a:p>
        </p:txBody>
      </p:sp>
    </p:spTree>
    <p:extLst>
      <p:ext uri="{BB962C8B-B14F-4D97-AF65-F5344CB8AC3E}">
        <p14:creationId xmlns:p14="http://schemas.microsoft.com/office/powerpoint/2010/main" val="1584511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technology to replace and outperform FleetGuard Direct Flow air filters</a:t>
            </a:r>
          </a:p>
          <a:p>
            <a:endParaRPr lang="en-US" dirty="0"/>
          </a:p>
          <a:p>
            <a:r>
              <a:rPr lang="en-US" dirty="0"/>
              <a:t>Not only must an air filter</a:t>
            </a:r>
            <a:r>
              <a:rPr lang="en-US" baseline="0" dirty="0"/>
              <a:t> be highly efficient at capturing contamination, it must also hold onto them for the full life of the filter.  This makes structural stability and media strength critically important. Contaminant by-pass (going around, not through the media), failed seals or adhesives, and microscopic holes in the media itself will render a filter practically useless. Baldwin builds strength into every filter component and has developed proprietary test methodologies to ensure our air filters protect your vehicle just as well on the last day, as they did on the first day. We test for the most extreme conditions and for much longer than typical service intervals.</a:t>
            </a:r>
          </a:p>
        </p:txBody>
      </p:sp>
      <p:sp>
        <p:nvSpPr>
          <p:cNvPr id="4" name="Slide Number Placeholder 3"/>
          <p:cNvSpPr>
            <a:spLocks noGrp="1"/>
          </p:cNvSpPr>
          <p:nvPr>
            <p:ph type="sldNum" sz="quarter" idx="10"/>
          </p:nvPr>
        </p:nvSpPr>
        <p:spPr/>
        <p:txBody>
          <a:bodyPr/>
          <a:lstStyle/>
          <a:p>
            <a:fld id="{8A551718-EDDE-4BCF-9127-CEDC7F08627B}" type="slidenum">
              <a:rPr lang="en-US" smtClean="0"/>
              <a:t>23</a:t>
            </a:fld>
            <a:endParaRPr lang="en-US"/>
          </a:p>
        </p:txBody>
      </p:sp>
    </p:spTree>
    <p:extLst>
      <p:ext uri="{BB962C8B-B14F-4D97-AF65-F5344CB8AC3E}">
        <p14:creationId xmlns:p14="http://schemas.microsoft.com/office/powerpoint/2010/main" val="1584511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FF0000"/>
                </a:solidFill>
              </a:rPr>
              <a:t>Use</a:t>
            </a:r>
            <a:r>
              <a:rPr lang="en-US" sz="1800" b="1" baseline="0" dirty="0">
                <a:solidFill>
                  <a:srgbClr val="FF0000"/>
                </a:solidFill>
              </a:rPr>
              <a:t> this slide w</a:t>
            </a:r>
            <a:r>
              <a:rPr lang="en-US" sz="1800" b="1" dirty="0">
                <a:solidFill>
                  <a:srgbClr val="FF0000"/>
                </a:solidFill>
              </a:rPr>
              <a:t>hen distributor unknown</a:t>
            </a:r>
            <a:r>
              <a:rPr lang="en-US" sz="1800" b="1" baseline="0" dirty="0">
                <a:solidFill>
                  <a:srgbClr val="FF0000"/>
                </a:solidFill>
              </a:rPr>
              <a:t> </a:t>
            </a:r>
            <a:r>
              <a:rPr lang="en-US" baseline="0" dirty="0"/>
              <a:t>and not involved in the conversation - otherwise use the next slide instead</a:t>
            </a:r>
            <a:endParaRPr lang="en-US" dirty="0"/>
          </a:p>
        </p:txBody>
      </p:sp>
      <p:sp>
        <p:nvSpPr>
          <p:cNvPr id="4" name="Slide Number Placeholder 3"/>
          <p:cNvSpPr>
            <a:spLocks noGrp="1"/>
          </p:cNvSpPr>
          <p:nvPr>
            <p:ph type="sldNum" sz="quarter" idx="10"/>
          </p:nvPr>
        </p:nvSpPr>
        <p:spPr/>
        <p:txBody>
          <a:bodyPr/>
          <a:lstStyle/>
          <a:p>
            <a:fld id="{8A551718-EDDE-4BCF-9127-CEDC7F08627B}" type="slidenum">
              <a:rPr lang="en-US" smtClean="0"/>
              <a:t>24</a:t>
            </a:fld>
            <a:endParaRPr lang="en-US"/>
          </a:p>
        </p:txBody>
      </p:sp>
    </p:spTree>
    <p:extLst>
      <p:ext uri="{BB962C8B-B14F-4D97-AF65-F5344CB8AC3E}">
        <p14:creationId xmlns:p14="http://schemas.microsoft.com/office/powerpoint/2010/main" val="1622263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Customize</a:t>
            </a:r>
            <a:r>
              <a:rPr lang="en-US" baseline="0" dirty="0"/>
              <a:t> to actual situation</a:t>
            </a:r>
            <a:endParaRPr lang="en-US" dirty="0"/>
          </a:p>
        </p:txBody>
      </p:sp>
      <p:sp>
        <p:nvSpPr>
          <p:cNvPr id="4" name="Slide Number Placeholder 3"/>
          <p:cNvSpPr>
            <a:spLocks noGrp="1"/>
          </p:cNvSpPr>
          <p:nvPr>
            <p:ph type="sldNum" sz="quarter" idx="10"/>
          </p:nvPr>
        </p:nvSpPr>
        <p:spPr/>
        <p:txBody>
          <a:bodyPr/>
          <a:lstStyle/>
          <a:p>
            <a:fld id="{8A551718-EDDE-4BCF-9127-CEDC7F08627B}" type="slidenum">
              <a:rPr lang="en-US" smtClean="0"/>
              <a:t>25</a:t>
            </a:fld>
            <a:endParaRPr lang="en-US"/>
          </a:p>
        </p:txBody>
      </p:sp>
    </p:spTree>
    <p:extLst>
      <p:ext uri="{BB962C8B-B14F-4D97-AF65-F5344CB8AC3E}">
        <p14:creationId xmlns:p14="http://schemas.microsoft.com/office/powerpoint/2010/main" val="940559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551718-EDDE-4BCF-9127-CEDC7F08627B}" type="slidenum">
              <a:rPr lang="en-US" smtClean="0"/>
              <a:t>27</a:t>
            </a:fld>
            <a:endParaRPr lang="en-US"/>
          </a:p>
        </p:txBody>
      </p:sp>
    </p:spTree>
    <p:extLst>
      <p:ext uri="{BB962C8B-B14F-4D97-AF65-F5344CB8AC3E}">
        <p14:creationId xmlns:p14="http://schemas.microsoft.com/office/powerpoint/2010/main" val="1830824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551718-EDDE-4BCF-9127-CEDC7F08627B}" type="slidenum">
              <a:rPr lang="en-US" smtClean="0"/>
              <a:t>3</a:t>
            </a:fld>
            <a:endParaRPr lang="en-US"/>
          </a:p>
        </p:txBody>
      </p:sp>
    </p:spTree>
    <p:extLst>
      <p:ext uri="{BB962C8B-B14F-4D97-AF65-F5344CB8AC3E}">
        <p14:creationId xmlns:p14="http://schemas.microsoft.com/office/powerpoint/2010/main" val="1368132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551718-EDDE-4BCF-9127-CEDC7F08627B}" type="slidenum">
              <a:rPr lang="en-US" smtClean="0"/>
              <a:t>28</a:t>
            </a:fld>
            <a:endParaRPr lang="en-US"/>
          </a:p>
        </p:txBody>
      </p:sp>
    </p:spTree>
    <p:extLst>
      <p:ext uri="{BB962C8B-B14F-4D97-AF65-F5344CB8AC3E}">
        <p14:creationId xmlns:p14="http://schemas.microsoft.com/office/powerpoint/2010/main" val="2290478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551718-EDDE-4BCF-9127-CEDC7F08627B}" type="slidenum">
              <a:rPr lang="en-US" smtClean="0"/>
              <a:t>31</a:t>
            </a:fld>
            <a:endParaRPr lang="en-US"/>
          </a:p>
        </p:txBody>
      </p:sp>
    </p:spTree>
    <p:extLst>
      <p:ext uri="{BB962C8B-B14F-4D97-AF65-F5344CB8AC3E}">
        <p14:creationId xmlns:p14="http://schemas.microsoft.com/office/powerpoint/2010/main" val="2789668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Aftermarket</a:t>
            </a:r>
          </a:p>
          <a:p>
            <a:r>
              <a:rPr lang="en-US" baseline="0" dirty="0"/>
              <a:t>UCI </a:t>
            </a:r>
            <a:endParaRPr lang="en-US" dirty="0"/>
          </a:p>
        </p:txBody>
      </p:sp>
      <p:sp>
        <p:nvSpPr>
          <p:cNvPr id="4" name="Slide Number Placeholder 3"/>
          <p:cNvSpPr>
            <a:spLocks noGrp="1"/>
          </p:cNvSpPr>
          <p:nvPr>
            <p:ph type="sldNum" sz="quarter" idx="10"/>
          </p:nvPr>
        </p:nvSpPr>
        <p:spPr/>
        <p:txBody>
          <a:bodyPr/>
          <a:lstStyle/>
          <a:p>
            <a:fld id="{8A551718-EDDE-4BCF-9127-CEDC7F08627B}" type="slidenum">
              <a:rPr lang="en-US" smtClean="0"/>
              <a:t>6</a:t>
            </a:fld>
            <a:endParaRPr lang="en-US"/>
          </a:p>
        </p:txBody>
      </p:sp>
    </p:spTree>
    <p:extLst>
      <p:ext uri="{BB962C8B-B14F-4D97-AF65-F5344CB8AC3E}">
        <p14:creationId xmlns:p14="http://schemas.microsoft.com/office/powerpoint/2010/main" val="2358117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Dialog</a:t>
            </a:r>
            <a:r>
              <a:rPr lang="en-US" baseline="0" dirty="0"/>
              <a:t> - access to advanced technologies and the synergies thereof, will enable Baldwin to offer even more and better products to benefit you, our customers</a:t>
            </a:r>
            <a:endParaRPr lang="en-US" dirty="0"/>
          </a:p>
        </p:txBody>
      </p:sp>
      <p:sp>
        <p:nvSpPr>
          <p:cNvPr id="4" name="Slide Number Placeholder 3"/>
          <p:cNvSpPr>
            <a:spLocks noGrp="1"/>
          </p:cNvSpPr>
          <p:nvPr>
            <p:ph type="sldNum" sz="quarter" idx="10"/>
          </p:nvPr>
        </p:nvSpPr>
        <p:spPr/>
        <p:txBody>
          <a:bodyPr/>
          <a:lstStyle/>
          <a:p>
            <a:fld id="{EE73DEF9-614B-304D-ADD1-DE42C1C272BB}" type="slidenum">
              <a:rPr lang="en-US" smtClean="0"/>
              <a:t>8</a:t>
            </a:fld>
            <a:endParaRPr lang="en-US"/>
          </a:p>
        </p:txBody>
      </p:sp>
    </p:spTree>
    <p:extLst>
      <p:ext uri="{BB962C8B-B14F-4D97-AF65-F5344CB8AC3E}">
        <p14:creationId xmlns:p14="http://schemas.microsoft.com/office/powerpoint/2010/main" val="2960906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have hundreds of </a:t>
            </a:r>
            <a:r>
              <a:rPr lang="en-US" b="0" baseline="0" dirty="0"/>
              <a:t>media grades </a:t>
            </a:r>
            <a:r>
              <a:rPr lang="en-US" baseline="0" dirty="0"/>
              <a:t>available to us as part of Parker/legacy CEMG.  At the moment, </a:t>
            </a:r>
            <a:r>
              <a:rPr lang="en-US" b="1" baseline="0" dirty="0"/>
              <a:t>EMAM actively uses 66 different grades</a:t>
            </a:r>
            <a:r>
              <a:rPr lang="en-US" baseline="0" dirty="0"/>
              <a:t>.</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FF0000"/>
                </a:solidFill>
                <a:effectLst/>
                <a:latin typeface="+mn-lt"/>
                <a:ea typeface="+mn-ea"/>
                <a:cs typeface="+mn-cs"/>
              </a:rPr>
              <a:t>The </a:t>
            </a:r>
            <a:r>
              <a:rPr lang="en-US" sz="1200" b="1" kern="1200" dirty="0" err="1">
                <a:solidFill>
                  <a:srgbClr val="FF0000"/>
                </a:solidFill>
                <a:effectLst/>
                <a:latin typeface="+mn-lt"/>
                <a:ea typeface="+mn-ea"/>
                <a:cs typeface="+mn-cs"/>
              </a:rPr>
              <a:t>ProTura</a:t>
            </a:r>
            <a:r>
              <a:rPr lang="en-US" sz="1200" b="1" kern="1200" dirty="0">
                <a:solidFill>
                  <a:srgbClr val="FF0000"/>
                </a:solidFill>
                <a:effectLst/>
                <a:latin typeface="+mn-lt"/>
                <a:ea typeface="+mn-ea"/>
                <a:cs typeface="+mn-cs"/>
              </a:rPr>
              <a:t> nanofiber used in the XP line </a:t>
            </a:r>
            <a:r>
              <a:rPr lang="en-US" sz="1200" kern="1200" dirty="0">
                <a:solidFill>
                  <a:schemeClr val="tx1"/>
                </a:solidFill>
                <a:effectLst/>
                <a:latin typeface="+mn-lt"/>
                <a:ea typeface="+mn-ea"/>
                <a:cs typeface="+mn-cs"/>
              </a:rPr>
              <a:t>of air filters is higher efficiency compared to the competitive nanofiber because the size of our fibers are smaller than the competitive product.  It</a:t>
            </a:r>
            <a:r>
              <a:rPr lang="en-US" sz="1200" kern="1200" baseline="0" dirty="0">
                <a:solidFill>
                  <a:schemeClr val="tx1"/>
                </a:solidFill>
                <a:effectLst/>
                <a:latin typeface="+mn-lt"/>
                <a:ea typeface="+mn-ea"/>
                <a:cs typeface="+mn-cs"/>
              </a:rPr>
              <a:t> is far more efficient capturing sub-micron sized contaminants (0.3 to 1.0 microns). When used in HVAC applications, these medias far exceed all recommendations for indoor air quality - capturing virtually all bacteria sized particles. Your engine will be “breathing” cleaner air than you do!</a:t>
            </a:r>
            <a:endParaRPr lang="en-US" dirty="0"/>
          </a:p>
          <a:p>
            <a:endParaRPr lang="en-US" baseline="0" dirty="0"/>
          </a:p>
          <a:p>
            <a:endParaRPr lang="en-US" baseline="0" dirty="0"/>
          </a:p>
          <a:p>
            <a:pPr lvl="0"/>
            <a:r>
              <a:rPr lang="en-US" sz="1200" b="1" kern="1200" dirty="0">
                <a:solidFill>
                  <a:schemeClr val="tx1"/>
                </a:solidFill>
                <a:effectLst/>
                <a:latin typeface="+mn-lt"/>
                <a:ea typeface="+mn-ea"/>
                <a:cs typeface="+mn-cs"/>
              </a:rPr>
              <a:t>HELM™ Highly Efficient Multilayered Media </a:t>
            </a:r>
            <a:r>
              <a:rPr lang="en-US" sz="1200" kern="1200" dirty="0">
                <a:solidFill>
                  <a:schemeClr val="tx1"/>
                </a:solidFill>
                <a:effectLst/>
                <a:latin typeface="+mn-lt"/>
                <a:ea typeface="+mn-ea"/>
                <a:cs typeface="+mn-cs"/>
              </a:rPr>
              <a:t>is tailored to the requirements of each application.  Every layer serves a specific purpose; particle removal, capacity, water removal, strength, etc. Fiber and Media selection</a:t>
            </a:r>
            <a:r>
              <a:rPr lang="en-US" sz="1200" kern="1200" baseline="0" dirty="0">
                <a:solidFill>
                  <a:schemeClr val="tx1"/>
                </a:solidFill>
                <a:effectLst/>
                <a:latin typeface="+mn-lt"/>
                <a:ea typeface="+mn-ea"/>
                <a:cs typeface="+mn-cs"/>
              </a:rPr>
              <a:t> + layering + configuration + reinforcing techniques + pleating etc. = highly engineered</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Parker has invested in the latest media development, manufacturing, converting, and testing capabilities.  The Parker Filtration Innovation Center (PFIC) in Columbia, TN coupled with the Parker’s Corporate Technology Ventures in Macedonia, OH position Parker to be a leader in filtration innovation well into the future. </a:t>
            </a:r>
          </a:p>
          <a:p>
            <a:pPr lvl="0"/>
            <a:r>
              <a:rPr lang="en-US" sz="1200" kern="1200" dirty="0">
                <a:solidFill>
                  <a:schemeClr val="tx1"/>
                </a:solidFill>
                <a:effectLst/>
                <a:latin typeface="+mn-lt"/>
                <a:ea typeface="+mn-ea"/>
                <a:cs typeface="+mn-cs"/>
              </a:rPr>
              <a:t>Innovative technology means more up-time and lower overall cost of ownership. </a:t>
            </a:r>
          </a:p>
          <a:p>
            <a:endParaRPr lang="en-US" dirty="0"/>
          </a:p>
          <a:p>
            <a:r>
              <a:rPr lang="en-US" b="1" dirty="0"/>
              <a:t>Examples of “nonstandard” tests we perform</a:t>
            </a:r>
            <a:r>
              <a:rPr lang="en-US" b="1" baseline="0" dirty="0"/>
              <a:t> that ensure each filter meets the requirements of a specific application:</a:t>
            </a:r>
            <a:endParaRPr lang="en-US" b="1" dirty="0"/>
          </a:p>
          <a:p>
            <a:endParaRPr lang="en-US" dirty="0"/>
          </a:p>
          <a:p>
            <a:r>
              <a:rPr lang="en-US" dirty="0"/>
              <a:t>A test performed to measure the </a:t>
            </a:r>
            <a:r>
              <a:rPr lang="en-US" dirty="0">
                <a:hlinkClick r:id="rId3" tooltip="Bursting Strength"/>
              </a:rPr>
              <a:t>bursting strength</a:t>
            </a:r>
            <a:r>
              <a:rPr lang="en-US" dirty="0"/>
              <a:t> of paper or paperboard. In a Mullen test (also called a </a:t>
            </a:r>
            <a:r>
              <a:rPr lang="en-US" dirty="0">
                <a:hlinkClick r:id="rId4" tooltip="Pop Test"/>
              </a:rPr>
              <a:t>pop test</a:t>
            </a:r>
            <a:r>
              <a:rPr lang="en-US" dirty="0"/>
              <a:t>), the paper sample is placed between two ring-like clamps in a device called a </a:t>
            </a:r>
            <a:r>
              <a:rPr lang="en-US" dirty="0">
                <a:hlinkClick r:id="rId5" tooltip="Mullen Tester"/>
              </a:rPr>
              <a:t>Mullen tester</a:t>
            </a:r>
            <a:r>
              <a:rPr lang="en-US" dirty="0"/>
              <a:t>, and hydraulic pressure is used to inflate a rubber diaphragm, which expands against the sample stretching it. The measure of the total hydraulic pressure expanding the </a:t>
            </a:r>
            <a:r>
              <a:rPr lang="en-US" dirty="0" err="1"/>
              <a:t>diaphram</a:t>
            </a:r>
            <a:r>
              <a:rPr lang="en-US" dirty="0"/>
              <a:t> at the time the sample ruptures (usually expressed in either pounds per square inch or kilopascals) is its bursting strength</a:t>
            </a:r>
          </a:p>
          <a:p>
            <a:endParaRPr lang="en-US" dirty="0"/>
          </a:p>
          <a:p>
            <a:r>
              <a:rPr lang="en-US" dirty="0"/>
              <a:t>Vibration</a:t>
            </a:r>
          </a:p>
          <a:p>
            <a:r>
              <a:rPr lang="en-US" dirty="0"/>
              <a:t>High/low</a:t>
            </a:r>
            <a:r>
              <a:rPr lang="en-US" baseline="0" dirty="0"/>
              <a:t> temperature</a:t>
            </a:r>
          </a:p>
          <a:p>
            <a:r>
              <a:rPr lang="en-US" baseline="0" dirty="0"/>
              <a:t>Chemical soaking</a:t>
            </a:r>
            <a:endParaRPr lang="en-US" dirty="0"/>
          </a:p>
        </p:txBody>
      </p:sp>
      <p:sp>
        <p:nvSpPr>
          <p:cNvPr id="4" name="Slide Number Placeholder 3"/>
          <p:cNvSpPr>
            <a:spLocks noGrp="1"/>
          </p:cNvSpPr>
          <p:nvPr>
            <p:ph type="sldNum" sz="quarter" idx="10"/>
          </p:nvPr>
        </p:nvSpPr>
        <p:spPr/>
        <p:txBody>
          <a:bodyPr/>
          <a:lstStyle/>
          <a:p>
            <a:fld id="{8A551718-EDDE-4BCF-9127-CEDC7F08627B}" type="slidenum">
              <a:rPr lang="en-US" smtClean="0"/>
              <a:t>12</a:t>
            </a:fld>
            <a:endParaRPr lang="en-US"/>
          </a:p>
        </p:txBody>
      </p:sp>
    </p:spTree>
    <p:extLst>
      <p:ext uri="{BB962C8B-B14F-4D97-AF65-F5344CB8AC3E}">
        <p14:creationId xmlns:p14="http://schemas.microsoft.com/office/powerpoint/2010/main" val="2175506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Chemical compatibility of materials</a:t>
            </a:r>
          </a:p>
          <a:p>
            <a:r>
              <a:rPr lang="en-US" dirty="0">
                <a:solidFill>
                  <a:schemeClr val="bg1"/>
                </a:solidFill>
              </a:rPr>
              <a:t>Media sheet strength </a:t>
            </a:r>
          </a:p>
          <a:p>
            <a:r>
              <a:rPr lang="en-US" dirty="0">
                <a:solidFill>
                  <a:schemeClr val="bg1"/>
                </a:solidFill>
              </a:rPr>
              <a:t>Media flat sheet efficiency</a:t>
            </a:r>
          </a:p>
          <a:p>
            <a:r>
              <a:rPr lang="en-US" dirty="0">
                <a:solidFill>
                  <a:schemeClr val="bg1"/>
                </a:solidFill>
              </a:rPr>
              <a:t>Multi-pass efficiency and capacity</a:t>
            </a:r>
          </a:p>
          <a:p>
            <a:r>
              <a:rPr lang="en-US" dirty="0">
                <a:solidFill>
                  <a:schemeClr val="bg1"/>
                </a:solidFill>
              </a:rPr>
              <a:t>Fuel/water separation performance</a:t>
            </a:r>
          </a:p>
          <a:p>
            <a:r>
              <a:rPr lang="en-US" dirty="0">
                <a:solidFill>
                  <a:schemeClr val="bg1"/>
                </a:solidFill>
              </a:rPr>
              <a:t>Initial restriction</a:t>
            </a:r>
          </a:p>
          <a:p>
            <a:r>
              <a:rPr lang="en-US" dirty="0">
                <a:solidFill>
                  <a:schemeClr val="bg1"/>
                </a:solidFill>
              </a:rPr>
              <a:t>Cold flow restriction</a:t>
            </a:r>
          </a:p>
          <a:p>
            <a:r>
              <a:rPr lang="en-US" dirty="0">
                <a:solidFill>
                  <a:schemeClr val="bg1"/>
                </a:solidFill>
              </a:rPr>
              <a:t>Burst and collapse ratings of cans &amp; center tubes</a:t>
            </a:r>
          </a:p>
          <a:p>
            <a:r>
              <a:rPr lang="en-US" dirty="0">
                <a:solidFill>
                  <a:schemeClr val="bg1"/>
                </a:solidFill>
              </a:rPr>
              <a:t>High temperature tests of media &amp; seal integrity</a:t>
            </a:r>
          </a:p>
          <a:p>
            <a:r>
              <a:rPr lang="en-US" dirty="0">
                <a:solidFill>
                  <a:schemeClr val="bg1"/>
                </a:solidFill>
              </a:rPr>
              <a:t>Vibration tests simulate life-time efficiency and structural stability</a:t>
            </a:r>
          </a:p>
          <a:p>
            <a:r>
              <a:rPr lang="en-US" dirty="0">
                <a:solidFill>
                  <a:schemeClr val="bg1"/>
                </a:solidFill>
              </a:rPr>
              <a:t>Strict quality control for 6 sigma level results</a:t>
            </a:r>
          </a:p>
          <a:p>
            <a:endParaRPr lang="en-US" dirty="0"/>
          </a:p>
        </p:txBody>
      </p:sp>
      <p:sp>
        <p:nvSpPr>
          <p:cNvPr id="4" name="Slide Number Placeholder 3"/>
          <p:cNvSpPr>
            <a:spLocks noGrp="1"/>
          </p:cNvSpPr>
          <p:nvPr>
            <p:ph type="sldNum" sz="quarter" idx="10"/>
          </p:nvPr>
        </p:nvSpPr>
        <p:spPr/>
        <p:txBody>
          <a:bodyPr/>
          <a:lstStyle/>
          <a:p>
            <a:fld id="{8A551718-EDDE-4BCF-9127-CEDC7F08627B}" type="slidenum">
              <a:rPr lang="en-US" smtClean="0"/>
              <a:t>13</a:t>
            </a:fld>
            <a:endParaRPr lang="en-US"/>
          </a:p>
        </p:txBody>
      </p:sp>
    </p:spTree>
    <p:extLst>
      <p:ext uri="{BB962C8B-B14F-4D97-AF65-F5344CB8AC3E}">
        <p14:creationId xmlns:p14="http://schemas.microsoft.com/office/powerpoint/2010/main" val="701298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972349" y="0"/>
            <a:ext cx="3038052" cy="4633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803" tIns="45902" rIns="91803" bIns="45902" anchor="ct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ctr" eaLnBrk="0" fontAlgn="base" hangingPunct="0">
              <a:spcBef>
                <a:spcPct val="50000"/>
              </a:spcBef>
              <a:spcAft>
                <a:spcPct val="0"/>
              </a:spcAft>
              <a:defRPr sz="1400">
                <a:solidFill>
                  <a:schemeClr val="tx1"/>
                </a:solidFill>
                <a:latin typeface="Arial" charset="0"/>
              </a:defRPr>
            </a:lvl6pPr>
            <a:lvl7pPr marL="2971800" indent="-228600" algn="ctr" eaLnBrk="0" fontAlgn="base" hangingPunct="0">
              <a:spcBef>
                <a:spcPct val="50000"/>
              </a:spcBef>
              <a:spcAft>
                <a:spcPct val="0"/>
              </a:spcAft>
              <a:defRPr sz="1400">
                <a:solidFill>
                  <a:schemeClr val="tx1"/>
                </a:solidFill>
                <a:latin typeface="Arial" charset="0"/>
              </a:defRPr>
            </a:lvl7pPr>
            <a:lvl8pPr marL="3429000" indent="-228600" algn="ctr" eaLnBrk="0" fontAlgn="base" hangingPunct="0">
              <a:spcBef>
                <a:spcPct val="50000"/>
              </a:spcBef>
              <a:spcAft>
                <a:spcPct val="0"/>
              </a:spcAft>
              <a:defRPr sz="1400">
                <a:solidFill>
                  <a:schemeClr val="tx1"/>
                </a:solidFill>
                <a:latin typeface="Arial" charset="0"/>
              </a:defRPr>
            </a:lvl8pPr>
            <a:lvl9pPr marL="3886200" indent="-228600" algn="ctr" eaLnBrk="0" fontAlgn="base" hangingPunct="0">
              <a:spcBef>
                <a:spcPct val="50000"/>
              </a:spcBef>
              <a:spcAft>
                <a:spcPct val="0"/>
              </a:spcAft>
              <a:defRPr sz="1400">
                <a:solidFill>
                  <a:schemeClr val="tx1"/>
                </a:solidFill>
                <a:latin typeface="Arial" charset="0"/>
              </a:defRPr>
            </a:lvl9pPr>
          </a:lstStyle>
          <a:p>
            <a:pPr eaLnBrk="1" hangingPunct="1"/>
            <a:endParaRPr lang="en-US" altLang="en-US" dirty="0"/>
          </a:p>
        </p:txBody>
      </p:sp>
      <p:sp>
        <p:nvSpPr>
          <p:cNvPr id="56323" name="Rectangle 3"/>
          <p:cNvSpPr>
            <a:spLocks noChangeArrowheads="1"/>
          </p:cNvSpPr>
          <p:nvPr/>
        </p:nvSpPr>
        <p:spPr bwMode="auto">
          <a:xfrm>
            <a:off x="3972349" y="8833020"/>
            <a:ext cx="3038052" cy="4633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314" tIns="0" rIns="19314" bIns="0" anchor="b"/>
          <a:lstStyle>
            <a:lvl1pPr defTabSz="923925" eaLnBrk="0" hangingPunct="0">
              <a:defRPr sz="1400">
                <a:solidFill>
                  <a:schemeClr val="tx1"/>
                </a:solidFill>
                <a:latin typeface="Arial" charset="0"/>
              </a:defRPr>
            </a:lvl1pPr>
            <a:lvl2pPr marL="742950" indent="-285750" defTabSz="923925" eaLnBrk="0" hangingPunct="0">
              <a:defRPr sz="1400">
                <a:solidFill>
                  <a:schemeClr val="tx1"/>
                </a:solidFill>
                <a:latin typeface="Arial" charset="0"/>
              </a:defRPr>
            </a:lvl2pPr>
            <a:lvl3pPr marL="1143000" indent="-228600" defTabSz="923925" eaLnBrk="0" hangingPunct="0">
              <a:defRPr sz="1400">
                <a:solidFill>
                  <a:schemeClr val="tx1"/>
                </a:solidFill>
                <a:latin typeface="Arial" charset="0"/>
              </a:defRPr>
            </a:lvl3pPr>
            <a:lvl4pPr marL="1600200" indent="-228600" defTabSz="923925" eaLnBrk="0" hangingPunct="0">
              <a:defRPr sz="1400">
                <a:solidFill>
                  <a:schemeClr val="tx1"/>
                </a:solidFill>
                <a:latin typeface="Arial" charset="0"/>
              </a:defRPr>
            </a:lvl4pPr>
            <a:lvl5pPr marL="2057400" indent="-228600" defTabSz="923925" eaLnBrk="0" hangingPunct="0">
              <a:defRPr sz="1400">
                <a:solidFill>
                  <a:schemeClr val="tx1"/>
                </a:solidFill>
                <a:latin typeface="Arial" charset="0"/>
              </a:defRPr>
            </a:lvl5pPr>
            <a:lvl6pPr marL="2514600" indent="-228600" algn="ctr" defTabSz="923925" eaLnBrk="0" fontAlgn="base" hangingPunct="0">
              <a:spcBef>
                <a:spcPct val="50000"/>
              </a:spcBef>
              <a:spcAft>
                <a:spcPct val="0"/>
              </a:spcAft>
              <a:defRPr sz="1400">
                <a:solidFill>
                  <a:schemeClr val="tx1"/>
                </a:solidFill>
                <a:latin typeface="Arial" charset="0"/>
              </a:defRPr>
            </a:lvl6pPr>
            <a:lvl7pPr marL="2971800" indent="-228600" algn="ctr" defTabSz="923925" eaLnBrk="0" fontAlgn="base" hangingPunct="0">
              <a:spcBef>
                <a:spcPct val="50000"/>
              </a:spcBef>
              <a:spcAft>
                <a:spcPct val="0"/>
              </a:spcAft>
              <a:defRPr sz="1400">
                <a:solidFill>
                  <a:schemeClr val="tx1"/>
                </a:solidFill>
                <a:latin typeface="Arial" charset="0"/>
              </a:defRPr>
            </a:lvl7pPr>
            <a:lvl8pPr marL="3429000" indent="-228600" algn="ctr" defTabSz="923925" eaLnBrk="0" fontAlgn="base" hangingPunct="0">
              <a:spcBef>
                <a:spcPct val="50000"/>
              </a:spcBef>
              <a:spcAft>
                <a:spcPct val="0"/>
              </a:spcAft>
              <a:defRPr sz="1400">
                <a:solidFill>
                  <a:schemeClr val="tx1"/>
                </a:solidFill>
                <a:latin typeface="Arial" charset="0"/>
              </a:defRPr>
            </a:lvl8pPr>
            <a:lvl9pPr marL="3886200" indent="-228600" algn="ctr" defTabSz="923925" eaLnBrk="0" fontAlgn="base" hangingPunct="0">
              <a:spcBef>
                <a:spcPct val="50000"/>
              </a:spcBef>
              <a:spcAft>
                <a:spcPct val="0"/>
              </a:spcAft>
              <a:defRPr sz="1400">
                <a:solidFill>
                  <a:schemeClr val="tx1"/>
                </a:solidFill>
                <a:latin typeface="Arial" charset="0"/>
              </a:defRPr>
            </a:lvl9pPr>
          </a:lstStyle>
          <a:p>
            <a:pPr algn="r">
              <a:spcBef>
                <a:spcPct val="0"/>
              </a:spcBef>
            </a:pPr>
            <a:r>
              <a:rPr lang="en-US" altLang="en-US" sz="900" i="1" dirty="0">
                <a:latin typeface="Times New Roman" pitchFamily="18" charset="0"/>
              </a:rPr>
              <a:t>39</a:t>
            </a:r>
          </a:p>
        </p:txBody>
      </p:sp>
      <p:sp>
        <p:nvSpPr>
          <p:cNvPr id="56324" name="Rectangle 4"/>
          <p:cNvSpPr>
            <a:spLocks noChangeArrowheads="1"/>
          </p:cNvSpPr>
          <p:nvPr/>
        </p:nvSpPr>
        <p:spPr bwMode="auto">
          <a:xfrm>
            <a:off x="1" y="8833020"/>
            <a:ext cx="3038052" cy="4633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803" tIns="45902" rIns="91803" bIns="45902" anchor="ct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ctr" eaLnBrk="0" fontAlgn="base" hangingPunct="0">
              <a:spcBef>
                <a:spcPct val="50000"/>
              </a:spcBef>
              <a:spcAft>
                <a:spcPct val="0"/>
              </a:spcAft>
              <a:defRPr sz="1400">
                <a:solidFill>
                  <a:schemeClr val="tx1"/>
                </a:solidFill>
                <a:latin typeface="Arial" charset="0"/>
              </a:defRPr>
            </a:lvl6pPr>
            <a:lvl7pPr marL="2971800" indent="-228600" algn="ctr" eaLnBrk="0" fontAlgn="base" hangingPunct="0">
              <a:spcBef>
                <a:spcPct val="50000"/>
              </a:spcBef>
              <a:spcAft>
                <a:spcPct val="0"/>
              </a:spcAft>
              <a:defRPr sz="1400">
                <a:solidFill>
                  <a:schemeClr val="tx1"/>
                </a:solidFill>
                <a:latin typeface="Arial" charset="0"/>
              </a:defRPr>
            </a:lvl7pPr>
            <a:lvl8pPr marL="3429000" indent="-228600" algn="ctr" eaLnBrk="0" fontAlgn="base" hangingPunct="0">
              <a:spcBef>
                <a:spcPct val="50000"/>
              </a:spcBef>
              <a:spcAft>
                <a:spcPct val="0"/>
              </a:spcAft>
              <a:defRPr sz="1400">
                <a:solidFill>
                  <a:schemeClr val="tx1"/>
                </a:solidFill>
                <a:latin typeface="Arial" charset="0"/>
              </a:defRPr>
            </a:lvl8pPr>
            <a:lvl9pPr marL="3886200" indent="-228600" algn="ctr" eaLnBrk="0" fontAlgn="base" hangingPunct="0">
              <a:spcBef>
                <a:spcPct val="50000"/>
              </a:spcBef>
              <a:spcAft>
                <a:spcPct val="0"/>
              </a:spcAft>
              <a:defRPr sz="1400">
                <a:solidFill>
                  <a:schemeClr val="tx1"/>
                </a:solidFill>
                <a:latin typeface="Arial" charset="0"/>
              </a:defRPr>
            </a:lvl9pPr>
          </a:lstStyle>
          <a:p>
            <a:pPr eaLnBrk="1" hangingPunct="1"/>
            <a:endParaRPr lang="en-US" altLang="en-US" dirty="0"/>
          </a:p>
        </p:txBody>
      </p:sp>
      <p:sp>
        <p:nvSpPr>
          <p:cNvPr id="56325" name="Rectangle 5"/>
          <p:cNvSpPr>
            <a:spLocks noChangeArrowheads="1"/>
          </p:cNvSpPr>
          <p:nvPr/>
        </p:nvSpPr>
        <p:spPr bwMode="auto">
          <a:xfrm>
            <a:off x="1" y="0"/>
            <a:ext cx="3038052" cy="4633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803" tIns="45902" rIns="91803" bIns="45902" anchor="ct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ctr" eaLnBrk="0" fontAlgn="base" hangingPunct="0">
              <a:spcBef>
                <a:spcPct val="50000"/>
              </a:spcBef>
              <a:spcAft>
                <a:spcPct val="0"/>
              </a:spcAft>
              <a:defRPr sz="1400">
                <a:solidFill>
                  <a:schemeClr val="tx1"/>
                </a:solidFill>
                <a:latin typeface="Arial" charset="0"/>
              </a:defRPr>
            </a:lvl6pPr>
            <a:lvl7pPr marL="2971800" indent="-228600" algn="ctr" eaLnBrk="0" fontAlgn="base" hangingPunct="0">
              <a:spcBef>
                <a:spcPct val="50000"/>
              </a:spcBef>
              <a:spcAft>
                <a:spcPct val="0"/>
              </a:spcAft>
              <a:defRPr sz="1400">
                <a:solidFill>
                  <a:schemeClr val="tx1"/>
                </a:solidFill>
                <a:latin typeface="Arial" charset="0"/>
              </a:defRPr>
            </a:lvl7pPr>
            <a:lvl8pPr marL="3429000" indent="-228600" algn="ctr" eaLnBrk="0" fontAlgn="base" hangingPunct="0">
              <a:spcBef>
                <a:spcPct val="50000"/>
              </a:spcBef>
              <a:spcAft>
                <a:spcPct val="0"/>
              </a:spcAft>
              <a:defRPr sz="1400">
                <a:solidFill>
                  <a:schemeClr val="tx1"/>
                </a:solidFill>
                <a:latin typeface="Arial" charset="0"/>
              </a:defRPr>
            </a:lvl8pPr>
            <a:lvl9pPr marL="3886200" indent="-228600" algn="ctr" eaLnBrk="0" fontAlgn="base" hangingPunct="0">
              <a:spcBef>
                <a:spcPct val="50000"/>
              </a:spcBef>
              <a:spcAft>
                <a:spcPct val="0"/>
              </a:spcAft>
              <a:defRPr sz="1400">
                <a:solidFill>
                  <a:schemeClr val="tx1"/>
                </a:solidFill>
                <a:latin typeface="Arial" charset="0"/>
              </a:defRPr>
            </a:lvl9pPr>
          </a:lstStyle>
          <a:p>
            <a:pPr eaLnBrk="1" hangingPunct="1"/>
            <a:endParaRPr lang="en-US" altLang="en-US" dirty="0"/>
          </a:p>
        </p:txBody>
      </p:sp>
      <p:sp>
        <p:nvSpPr>
          <p:cNvPr id="56326" name="Rectangle 6"/>
          <p:cNvSpPr>
            <a:spLocks noChangeArrowheads="1"/>
          </p:cNvSpPr>
          <p:nvPr/>
        </p:nvSpPr>
        <p:spPr bwMode="auto">
          <a:xfrm>
            <a:off x="3972349" y="0"/>
            <a:ext cx="3038052" cy="4633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803" tIns="45902" rIns="91803" bIns="45902" anchor="ct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ctr" eaLnBrk="0" fontAlgn="base" hangingPunct="0">
              <a:spcBef>
                <a:spcPct val="50000"/>
              </a:spcBef>
              <a:spcAft>
                <a:spcPct val="0"/>
              </a:spcAft>
              <a:defRPr sz="1400">
                <a:solidFill>
                  <a:schemeClr val="tx1"/>
                </a:solidFill>
                <a:latin typeface="Arial" charset="0"/>
              </a:defRPr>
            </a:lvl6pPr>
            <a:lvl7pPr marL="2971800" indent="-228600" algn="ctr" eaLnBrk="0" fontAlgn="base" hangingPunct="0">
              <a:spcBef>
                <a:spcPct val="50000"/>
              </a:spcBef>
              <a:spcAft>
                <a:spcPct val="0"/>
              </a:spcAft>
              <a:defRPr sz="1400">
                <a:solidFill>
                  <a:schemeClr val="tx1"/>
                </a:solidFill>
                <a:latin typeface="Arial" charset="0"/>
              </a:defRPr>
            </a:lvl7pPr>
            <a:lvl8pPr marL="3429000" indent="-228600" algn="ctr" eaLnBrk="0" fontAlgn="base" hangingPunct="0">
              <a:spcBef>
                <a:spcPct val="50000"/>
              </a:spcBef>
              <a:spcAft>
                <a:spcPct val="0"/>
              </a:spcAft>
              <a:defRPr sz="1400">
                <a:solidFill>
                  <a:schemeClr val="tx1"/>
                </a:solidFill>
                <a:latin typeface="Arial" charset="0"/>
              </a:defRPr>
            </a:lvl8pPr>
            <a:lvl9pPr marL="3886200" indent="-228600" algn="ctr" eaLnBrk="0" fontAlgn="base" hangingPunct="0">
              <a:spcBef>
                <a:spcPct val="50000"/>
              </a:spcBef>
              <a:spcAft>
                <a:spcPct val="0"/>
              </a:spcAft>
              <a:defRPr sz="1400">
                <a:solidFill>
                  <a:schemeClr val="tx1"/>
                </a:solidFill>
                <a:latin typeface="Arial" charset="0"/>
              </a:defRPr>
            </a:lvl9pPr>
          </a:lstStyle>
          <a:p>
            <a:pPr eaLnBrk="1" hangingPunct="1"/>
            <a:endParaRPr lang="en-US" altLang="en-US" dirty="0"/>
          </a:p>
        </p:txBody>
      </p:sp>
      <p:sp>
        <p:nvSpPr>
          <p:cNvPr id="56327" name="Rectangle 7"/>
          <p:cNvSpPr>
            <a:spLocks noChangeArrowheads="1"/>
          </p:cNvSpPr>
          <p:nvPr/>
        </p:nvSpPr>
        <p:spPr bwMode="auto">
          <a:xfrm>
            <a:off x="3972349" y="8833020"/>
            <a:ext cx="3038052" cy="4633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314" tIns="0" rIns="19314" bIns="0" anchor="b"/>
          <a:lstStyle>
            <a:lvl1pPr defTabSz="923925" eaLnBrk="0" hangingPunct="0">
              <a:defRPr sz="1400">
                <a:solidFill>
                  <a:schemeClr val="tx1"/>
                </a:solidFill>
                <a:latin typeface="Arial" charset="0"/>
              </a:defRPr>
            </a:lvl1pPr>
            <a:lvl2pPr marL="742950" indent="-285750" defTabSz="923925" eaLnBrk="0" hangingPunct="0">
              <a:defRPr sz="1400">
                <a:solidFill>
                  <a:schemeClr val="tx1"/>
                </a:solidFill>
                <a:latin typeface="Arial" charset="0"/>
              </a:defRPr>
            </a:lvl2pPr>
            <a:lvl3pPr marL="1143000" indent="-228600" defTabSz="923925" eaLnBrk="0" hangingPunct="0">
              <a:defRPr sz="1400">
                <a:solidFill>
                  <a:schemeClr val="tx1"/>
                </a:solidFill>
                <a:latin typeface="Arial" charset="0"/>
              </a:defRPr>
            </a:lvl3pPr>
            <a:lvl4pPr marL="1600200" indent="-228600" defTabSz="923925" eaLnBrk="0" hangingPunct="0">
              <a:defRPr sz="1400">
                <a:solidFill>
                  <a:schemeClr val="tx1"/>
                </a:solidFill>
                <a:latin typeface="Arial" charset="0"/>
              </a:defRPr>
            </a:lvl4pPr>
            <a:lvl5pPr marL="2057400" indent="-228600" defTabSz="923925" eaLnBrk="0" hangingPunct="0">
              <a:defRPr sz="1400">
                <a:solidFill>
                  <a:schemeClr val="tx1"/>
                </a:solidFill>
                <a:latin typeface="Arial" charset="0"/>
              </a:defRPr>
            </a:lvl5pPr>
            <a:lvl6pPr marL="2514600" indent="-228600" algn="ctr" defTabSz="923925" eaLnBrk="0" fontAlgn="base" hangingPunct="0">
              <a:spcBef>
                <a:spcPct val="50000"/>
              </a:spcBef>
              <a:spcAft>
                <a:spcPct val="0"/>
              </a:spcAft>
              <a:defRPr sz="1400">
                <a:solidFill>
                  <a:schemeClr val="tx1"/>
                </a:solidFill>
                <a:latin typeface="Arial" charset="0"/>
              </a:defRPr>
            </a:lvl6pPr>
            <a:lvl7pPr marL="2971800" indent="-228600" algn="ctr" defTabSz="923925" eaLnBrk="0" fontAlgn="base" hangingPunct="0">
              <a:spcBef>
                <a:spcPct val="50000"/>
              </a:spcBef>
              <a:spcAft>
                <a:spcPct val="0"/>
              </a:spcAft>
              <a:defRPr sz="1400">
                <a:solidFill>
                  <a:schemeClr val="tx1"/>
                </a:solidFill>
                <a:latin typeface="Arial" charset="0"/>
              </a:defRPr>
            </a:lvl7pPr>
            <a:lvl8pPr marL="3429000" indent="-228600" algn="ctr" defTabSz="923925" eaLnBrk="0" fontAlgn="base" hangingPunct="0">
              <a:spcBef>
                <a:spcPct val="50000"/>
              </a:spcBef>
              <a:spcAft>
                <a:spcPct val="0"/>
              </a:spcAft>
              <a:defRPr sz="1400">
                <a:solidFill>
                  <a:schemeClr val="tx1"/>
                </a:solidFill>
                <a:latin typeface="Arial" charset="0"/>
              </a:defRPr>
            </a:lvl8pPr>
            <a:lvl9pPr marL="3886200" indent="-228600" algn="ctr" defTabSz="923925" eaLnBrk="0" fontAlgn="base" hangingPunct="0">
              <a:spcBef>
                <a:spcPct val="50000"/>
              </a:spcBef>
              <a:spcAft>
                <a:spcPct val="0"/>
              </a:spcAft>
              <a:defRPr sz="1400">
                <a:solidFill>
                  <a:schemeClr val="tx1"/>
                </a:solidFill>
                <a:latin typeface="Arial" charset="0"/>
              </a:defRPr>
            </a:lvl9pPr>
          </a:lstStyle>
          <a:p>
            <a:pPr algn="r">
              <a:spcBef>
                <a:spcPct val="0"/>
              </a:spcBef>
            </a:pPr>
            <a:r>
              <a:rPr lang="en-US" altLang="en-US" sz="900" i="1" dirty="0">
                <a:latin typeface="Times New Roman" pitchFamily="18" charset="0"/>
              </a:rPr>
              <a:t>40</a:t>
            </a:r>
          </a:p>
        </p:txBody>
      </p:sp>
      <p:sp>
        <p:nvSpPr>
          <p:cNvPr id="56328" name="Rectangle 8"/>
          <p:cNvSpPr>
            <a:spLocks noChangeArrowheads="1"/>
          </p:cNvSpPr>
          <p:nvPr/>
        </p:nvSpPr>
        <p:spPr bwMode="auto">
          <a:xfrm>
            <a:off x="1" y="8833020"/>
            <a:ext cx="3038052" cy="4633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803" tIns="45902" rIns="91803" bIns="45902" anchor="ct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ctr" eaLnBrk="0" fontAlgn="base" hangingPunct="0">
              <a:spcBef>
                <a:spcPct val="50000"/>
              </a:spcBef>
              <a:spcAft>
                <a:spcPct val="0"/>
              </a:spcAft>
              <a:defRPr sz="1400">
                <a:solidFill>
                  <a:schemeClr val="tx1"/>
                </a:solidFill>
                <a:latin typeface="Arial" charset="0"/>
              </a:defRPr>
            </a:lvl6pPr>
            <a:lvl7pPr marL="2971800" indent="-228600" algn="ctr" eaLnBrk="0" fontAlgn="base" hangingPunct="0">
              <a:spcBef>
                <a:spcPct val="50000"/>
              </a:spcBef>
              <a:spcAft>
                <a:spcPct val="0"/>
              </a:spcAft>
              <a:defRPr sz="1400">
                <a:solidFill>
                  <a:schemeClr val="tx1"/>
                </a:solidFill>
                <a:latin typeface="Arial" charset="0"/>
              </a:defRPr>
            </a:lvl7pPr>
            <a:lvl8pPr marL="3429000" indent="-228600" algn="ctr" eaLnBrk="0" fontAlgn="base" hangingPunct="0">
              <a:spcBef>
                <a:spcPct val="50000"/>
              </a:spcBef>
              <a:spcAft>
                <a:spcPct val="0"/>
              </a:spcAft>
              <a:defRPr sz="1400">
                <a:solidFill>
                  <a:schemeClr val="tx1"/>
                </a:solidFill>
                <a:latin typeface="Arial" charset="0"/>
              </a:defRPr>
            </a:lvl8pPr>
            <a:lvl9pPr marL="3886200" indent="-228600" algn="ctr" eaLnBrk="0" fontAlgn="base" hangingPunct="0">
              <a:spcBef>
                <a:spcPct val="50000"/>
              </a:spcBef>
              <a:spcAft>
                <a:spcPct val="0"/>
              </a:spcAft>
              <a:defRPr sz="1400">
                <a:solidFill>
                  <a:schemeClr val="tx1"/>
                </a:solidFill>
                <a:latin typeface="Arial" charset="0"/>
              </a:defRPr>
            </a:lvl9pPr>
          </a:lstStyle>
          <a:p>
            <a:pPr eaLnBrk="1" hangingPunct="1"/>
            <a:endParaRPr lang="en-US" altLang="en-US" dirty="0"/>
          </a:p>
        </p:txBody>
      </p:sp>
      <p:sp>
        <p:nvSpPr>
          <p:cNvPr id="56329" name="Rectangle 9"/>
          <p:cNvSpPr>
            <a:spLocks noChangeArrowheads="1"/>
          </p:cNvSpPr>
          <p:nvPr/>
        </p:nvSpPr>
        <p:spPr bwMode="auto">
          <a:xfrm>
            <a:off x="1" y="0"/>
            <a:ext cx="3038052" cy="4633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803" tIns="45902" rIns="91803" bIns="45902" anchor="ct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ctr" eaLnBrk="0" fontAlgn="base" hangingPunct="0">
              <a:spcBef>
                <a:spcPct val="50000"/>
              </a:spcBef>
              <a:spcAft>
                <a:spcPct val="0"/>
              </a:spcAft>
              <a:defRPr sz="1400">
                <a:solidFill>
                  <a:schemeClr val="tx1"/>
                </a:solidFill>
                <a:latin typeface="Arial" charset="0"/>
              </a:defRPr>
            </a:lvl6pPr>
            <a:lvl7pPr marL="2971800" indent="-228600" algn="ctr" eaLnBrk="0" fontAlgn="base" hangingPunct="0">
              <a:spcBef>
                <a:spcPct val="50000"/>
              </a:spcBef>
              <a:spcAft>
                <a:spcPct val="0"/>
              </a:spcAft>
              <a:defRPr sz="1400">
                <a:solidFill>
                  <a:schemeClr val="tx1"/>
                </a:solidFill>
                <a:latin typeface="Arial" charset="0"/>
              </a:defRPr>
            </a:lvl7pPr>
            <a:lvl8pPr marL="3429000" indent="-228600" algn="ctr" eaLnBrk="0" fontAlgn="base" hangingPunct="0">
              <a:spcBef>
                <a:spcPct val="50000"/>
              </a:spcBef>
              <a:spcAft>
                <a:spcPct val="0"/>
              </a:spcAft>
              <a:defRPr sz="1400">
                <a:solidFill>
                  <a:schemeClr val="tx1"/>
                </a:solidFill>
                <a:latin typeface="Arial" charset="0"/>
              </a:defRPr>
            </a:lvl8pPr>
            <a:lvl9pPr marL="3886200" indent="-228600" algn="ctr" eaLnBrk="0" fontAlgn="base" hangingPunct="0">
              <a:spcBef>
                <a:spcPct val="50000"/>
              </a:spcBef>
              <a:spcAft>
                <a:spcPct val="0"/>
              </a:spcAft>
              <a:defRPr sz="1400">
                <a:solidFill>
                  <a:schemeClr val="tx1"/>
                </a:solidFill>
                <a:latin typeface="Arial" charset="0"/>
              </a:defRPr>
            </a:lvl9pPr>
          </a:lstStyle>
          <a:p>
            <a:pPr eaLnBrk="1" hangingPunct="1"/>
            <a:endParaRPr lang="en-US" altLang="en-US" dirty="0"/>
          </a:p>
        </p:txBody>
      </p:sp>
      <p:sp>
        <p:nvSpPr>
          <p:cNvPr id="56330" name="Rectangle 10"/>
          <p:cNvSpPr>
            <a:spLocks noChangeArrowheads="1"/>
          </p:cNvSpPr>
          <p:nvPr/>
        </p:nvSpPr>
        <p:spPr bwMode="auto">
          <a:xfrm>
            <a:off x="3972349" y="0"/>
            <a:ext cx="3038052" cy="4633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803" tIns="45902" rIns="91803" bIns="45902" anchor="ct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ctr" eaLnBrk="0" fontAlgn="base" hangingPunct="0">
              <a:spcBef>
                <a:spcPct val="50000"/>
              </a:spcBef>
              <a:spcAft>
                <a:spcPct val="0"/>
              </a:spcAft>
              <a:defRPr sz="1400">
                <a:solidFill>
                  <a:schemeClr val="tx1"/>
                </a:solidFill>
                <a:latin typeface="Arial" charset="0"/>
              </a:defRPr>
            </a:lvl6pPr>
            <a:lvl7pPr marL="2971800" indent="-228600" algn="ctr" eaLnBrk="0" fontAlgn="base" hangingPunct="0">
              <a:spcBef>
                <a:spcPct val="50000"/>
              </a:spcBef>
              <a:spcAft>
                <a:spcPct val="0"/>
              </a:spcAft>
              <a:defRPr sz="1400">
                <a:solidFill>
                  <a:schemeClr val="tx1"/>
                </a:solidFill>
                <a:latin typeface="Arial" charset="0"/>
              </a:defRPr>
            </a:lvl7pPr>
            <a:lvl8pPr marL="3429000" indent="-228600" algn="ctr" eaLnBrk="0" fontAlgn="base" hangingPunct="0">
              <a:spcBef>
                <a:spcPct val="50000"/>
              </a:spcBef>
              <a:spcAft>
                <a:spcPct val="0"/>
              </a:spcAft>
              <a:defRPr sz="1400">
                <a:solidFill>
                  <a:schemeClr val="tx1"/>
                </a:solidFill>
                <a:latin typeface="Arial" charset="0"/>
              </a:defRPr>
            </a:lvl8pPr>
            <a:lvl9pPr marL="3886200" indent="-228600" algn="ctr" eaLnBrk="0" fontAlgn="base" hangingPunct="0">
              <a:spcBef>
                <a:spcPct val="50000"/>
              </a:spcBef>
              <a:spcAft>
                <a:spcPct val="0"/>
              </a:spcAft>
              <a:defRPr sz="1400">
                <a:solidFill>
                  <a:schemeClr val="tx1"/>
                </a:solidFill>
                <a:latin typeface="Arial" charset="0"/>
              </a:defRPr>
            </a:lvl9pPr>
          </a:lstStyle>
          <a:p>
            <a:pPr eaLnBrk="1" hangingPunct="1"/>
            <a:endParaRPr lang="en-US" altLang="en-US" dirty="0"/>
          </a:p>
        </p:txBody>
      </p:sp>
      <p:sp>
        <p:nvSpPr>
          <p:cNvPr id="56331" name="Rectangle 11"/>
          <p:cNvSpPr>
            <a:spLocks noChangeArrowheads="1"/>
          </p:cNvSpPr>
          <p:nvPr/>
        </p:nvSpPr>
        <p:spPr bwMode="auto">
          <a:xfrm>
            <a:off x="3972349" y="8833020"/>
            <a:ext cx="3038052" cy="4633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314" tIns="0" rIns="19314" bIns="0" anchor="b"/>
          <a:lstStyle>
            <a:lvl1pPr defTabSz="923925" eaLnBrk="0" hangingPunct="0">
              <a:defRPr sz="1400">
                <a:solidFill>
                  <a:schemeClr val="tx1"/>
                </a:solidFill>
                <a:latin typeface="Arial" charset="0"/>
              </a:defRPr>
            </a:lvl1pPr>
            <a:lvl2pPr marL="742950" indent="-285750" defTabSz="923925" eaLnBrk="0" hangingPunct="0">
              <a:defRPr sz="1400">
                <a:solidFill>
                  <a:schemeClr val="tx1"/>
                </a:solidFill>
                <a:latin typeface="Arial" charset="0"/>
              </a:defRPr>
            </a:lvl2pPr>
            <a:lvl3pPr marL="1143000" indent="-228600" defTabSz="923925" eaLnBrk="0" hangingPunct="0">
              <a:defRPr sz="1400">
                <a:solidFill>
                  <a:schemeClr val="tx1"/>
                </a:solidFill>
                <a:latin typeface="Arial" charset="0"/>
              </a:defRPr>
            </a:lvl3pPr>
            <a:lvl4pPr marL="1600200" indent="-228600" defTabSz="923925" eaLnBrk="0" hangingPunct="0">
              <a:defRPr sz="1400">
                <a:solidFill>
                  <a:schemeClr val="tx1"/>
                </a:solidFill>
                <a:latin typeface="Arial" charset="0"/>
              </a:defRPr>
            </a:lvl4pPr>
            <a:lvl5pPr marL="2057400" indent="-228600" defTabSz="923925" eaLnBrk="0" hangingPunct="0">
              <a:defRPr sz="1400">
                <a:solidFill>
                  <a:schemeClr val="tx1"/>
                </a:solidFill>
                <a:latin typeface="Arial" charset="0"/>
              </a:defRPr>
            </a:lvl5pPr>
            <a:lvl6pPr marL="2514600" indent="-228600" algn="ctr" defTabSz="923925" eaLnBrk="0" fontAlgn="base" hangingPunct="0">
              <a:spcBef>
                <a:spcPct val="50000"/>
              </a:spcBef>
              <a:spcAft>
                <a:spcPct val="0"/>
              </a:spcAft>
              <a:defRPr sz="1400">
                <a:solidFill>
                  <a:schemeClr val="tx1"/>
                </a:solidFill>
                <a:latin typeface="Arial" charset="0"/>
              </a:defRPr>
            </a:lvl6pPr>
            <a:lvl7pPr marL="2971800" indent="-228600" algn="ctr" defTabSz="923925" eaLnBrk="0" fontAlgn="base" hangingPunct="0">
              <a:spcBef>
                <a:spcPct val="50000"/>
              </a:spcBef>
              <a:spcAft>
                <a:spcPct val="0"/>
              </a:spcAft>
              <a:defRPr sz="1400">
                <a:solidFill>
                  <a:schemeClr val="tx1"/>
                </a:solidFill>
                <a:latin typeface="Arial" charset="0"/>
              </a:defRPr>
            </a:lvl7pPr>
            <a:lvl8pPr marL="3429000" indent="-228600" algn="ctr" defTabSz="923925" eaLnBrk="0" fontAlgn="base" hangingPunct="0">
              <a:spcBef>
                <a:spcPct val="50000"/>
              </a:spcBef>
              <a:spcAft>
                <a:spcPct val="0"/>
              </a:spcAft>
              <a:defRPr sz="1400">
                <a:solidFill>
                  <a:schemeClr val="tx1"/>
                </a:solidFill>
                <a:latin typeface="Arial" charset="0"/>
              </a:defRPr>
            </a:lvl8pPr>
            <a:lvl9pPr marL="3886200" indent="-228600" algn="ctr" defTabSz="923925" eaLnBrk="0" fontAlgn="base" hangingPunct="0">
              <a:spcBef>
                <a:spcPct val="50000"/>
              </a:spcBef>
              <a:spcAft>
                <a:spcPct val="0"/>
              </a:spcAft>
              <a:defRPr sz="1400">
                <a:solidFill>
                  <a:schemeClr val="tx1"/>
                </a:solidFill>
                <a:latin typeface="Arial" charset="0"/>
              </a:defRPr>
            </a:lvl9pPr>
          </a:lstStyle>
          <a:p>
            <a:pPr algn="r">
              <a:spcBef>
                <a:spcPct val="0"/>
              </a:spcBef>
            </a:pPr>
            <a:r>
              <a:rPr lang="en-US" altLang="en-US" sz="900" i="1" dirty="0">
                <a:latin typeface="Times New Roman" pitchFamily="18" charset="0"/>
              </a:rPr>
              <a:t>37</a:t>
            </a:r>
          </a:p>
        </p:txBody>
      </p:sp>
      <p:sp>
        <p:nvSpPr>
          <p:cNvPr id="56332" name="Rectangle 12"/>
          <p:cNvSpPr>
            <a:spLocks noChangeArrowheads="1"/>
          </p:cNvSpPr>
          <p:nvPr/>
        </p:nvSpPr>
        <p:spPr bwMode="auto">
          <a:xfrm>
            <a:off x="1" y="8833020"/>
            <a:ext cx="3038052" cy="4633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803" tIns="45902" rIns="91803" bIns="45902" anchor="ct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ctr" eaLnBrk="0" fontAlgn="base" hangingPunct="0">
              <a:spcBef>
                <a:spcPct val="50000"/>
              </a:spcBef>
              <a:spcAft>
                <a:spcPct val="0"/>
              </a:spcAft>
              <a:defRPr sz="1400">
                <a:solidFill>
                  <a:schemeClr val="tx1"/>
                </a:solidFill>
                <a:latin typeface="Arial" charset="0"/>
              </a:defRPr>
            </a:lvl6pPr>
            <a:lvl7pPr marL="2971800" indent="-228600" algn="ctr" eaLnBrk="0" fontAlgn="base" hangingPunct="0">
              <a:spcBef>
                <a:spcPct val="50000"/>
              </a:spcBef>
              <a:spcAft>
                <a:spcPct val="0"/>
              </a:spcAft>
              <a:defRPr sz="1400">
                <a:solidFill>
                  <a:schemeClr val="tx1"/>
                </a:solidFill>
                <a:latin typeface="Arial" charset="0"/>
              </a:defRPr>
            </a:lvl7pPr>
            <a:lvl8pPr marL="3429000" indent="-228600" algn="ctr" eaLnBrk="0" fontAlgn="base" hangingPunct="0">
              <a:spcBef>
                <a:spcPct val="50000"/>
              </a:spcBef>
              <a:spcAft>
                <a:spcPct val="0"/>
              </a:spcAft>
              <a:defRPr sz="1400">
                <a:solidFill>
                  <a:schemeClr val="tx1"/>
                </a:solidFill>
                <a:latin typeface="Arial" charset="0"/>
              </a:defRPr>
            </a:lvl8pPr>
            <a:lvl9pPr marL="3886200" indent="-228600" algn="ctr" eaLnBrk="0" fontAlgn="base" hangingPunct="0">
              <a:spcBef>
                <a:spcPct val="50000"/>
              </a:spcBef>
              <a:spcAft>
                <a:spcPct val="0"/>
              </a:spcAft>
              <a:defRPr sz="1400">
                <a:solidFill>
                  <a:schemeClr val="tx1"/>
                </a:solidFill>
                <a:latin typeface="Arial" charset="0"/>
              </a:defRPr>
            </a:lvl9pPr>
          </a:lstStyle>
          <a:p>
            <a:pPr eaLnBrk="1" hangingPunct="1"/>
            <a:endParaRPr lang="en-US" altLang="en-US" dirty="0"/>
          </a:p>
        </p:txBody>
      </p:sp>
      <p:sp>
        <p:nvSpPr>
          <p:cNvPr id="56333" name="Rectangle 13"/>
          <p:cNvSpPr>
            <a:spLocks noChangeArrowheads="1"/>
          </p:cNvSpPr>
          <p:nvPr/>
        </p:nvSpPr>
        <p:spPr bwMode="auto">
          <a:xfrm>
            <a:off x="1" y="0"/>
            <a:ext cx="3038052" cy="4633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803" tIns="45902" rIns="91803" bIns="45902" anchor="ct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ctr" eaLnBrk="0" fontAlgn="base" hangingPunct="0">
              <a:spcBef>
                <a:spcPct val="50000"/>
              </a:spcBef>
              <a:spcAft>
                <a:spcPct val="0"/>
              </a:spcAft>
              <a:defRPr sz="1400">
                <a:solidFill>
                  <a:schemeClr val="tx1"/>
                </a:solidFill>
                <a:latin typeface="Arial" charset="0"/>
              </a:defRPr>
            </a:lvl6pPr>
            <a:lvl7pPr marL="2971800" indent="-228600" algn="ctr" eaLnBrk="0" fontAlgn="base" hangingPunct="0">
              <a:spcBef>
                <a:spcPct val="50000"/>
              </a:spcBef>
              <a:spcAft>
                <a:spcPct val="0"/>
              </a:spcAft>
              <a:defRPr sz="1400">
                <a:solidFill>
                  <a:schemeClr val="tx1"/>
                </a:solidFill>
                <a:latin typeface="Arial" charset="0"/>
              </a:defRPr>
            </a:lvl7pPr>
            <a:lvl8pPr marL="3429000" indent="-228600" algn="ctr" eaLnBrk="0" fontAlgn="base" hangingPunct="0">
              <a:spcBef>
                <a:spcPct val="50000"/>
              </a:spcBef>
              <a:spcAft>
                <a:spcPct val="0"/>
              </a:spcAft>
              <a:defRPr sz="1400">
                <a:solidFill>
                  <a:schemeClr val="tx1"/>
                </a:solidFill>
                <a:latin typeface="Arial" charset="0"/>
              </a:defRPr>
            </a:lvl8pPr>
            <a:lvl9pPr marL="3886200" indent="-228600" algn="ctr" eaLnBrk="0" fontAlgn="base" hangingPunct="0">
              <a:spcBef>
                <a:spcPct val="50000"/>
              </a:spcBef>
              <a:spcAft>
                <a:spcPct val="0"/>
              </a:spcAft>
              <a:defRPr sz="1400">
                <a:solidFill>
                  <a:schemeClr val="tx1"/>
                </a:solidFill>
                <a:latin typeface="Arial" charset="0"/>
              </a:defRPr>
            </a:lvl9pPr>
          </a:lstStyle>
          <a:p>
            <a:pPr eaLnBrk="1" hangingPunct="1"/>
            <a:endParaRPr lang="en-US" altLang="en-US" dirty="0"/>
          </a:p>
        </p:txBody>
      </p:sp>
      <p:sp>
        <p:nvSpPr>
          <p:cNvPr id="56334" name="Rectangle 14"/>
          <p:cNvSpPr>
            <a:spLocks noGrp="1" noRot="1" noChangeAspect="1" noChangeArrowheads="1" noTextEdit="1"/>
          </p:cNvSpPr>
          <p:nvPr>
            <p:ph type="sldImg"/>
          </p:nvPr>
        </p:nvSpPr>
        <p:spPr bwMode="auto">
          <a:xfrm>
            <a:off x="1189038" y="701675"/>
            <a:ext cx="4632325" cy="34750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35" name="Rectangle 15"/>
          <p:cNvSpPr>
            <a:spLocks noGrp="1" noChangeArrowheads="1"/>
          </p:cNvSpPr>
          <p:nvPr>
            <p:ph type="body" idx="1"/>
          </p:nvPr>
        </p:nvSpPr>
        <p:spPr bwMode="auto">
          <a:xfrm>
            <a:off x="934298" y="4416511"/>
            <a:ext cx="5141807" cy="41832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744" tIns="45067" rIns="91744" bIns="45067"/>
          <a:lstStyle/>
          <a:p>
            <a:r>
              <a:rPr lang="en-US" altLang="en-US" dirty="0"/>
              <a:t>In order to protect like</a:t>
            </a:r>
            <a:r>
              <a:rPr lang="en-US" altLang="en-US" baseline="0" dirty="0"/>
              <a:t> the OE intended, a filter must do more than have the right dimensions and thread. It must meet efficiency requirements at target micron sizes (not all 10 micron filters are alike – does it catch 50% or 99% of all contaminants 10 microns and larger?), capacity, chemical compatibility and durability of media/gaskets/seals/potting compounds, initial and final pressure drop/flow restriction, high temperature and vibration tolerance etc. all over the full life of the filter.  Baldwin carefully studies the requirements of every application to ensure that our filters will protect your equipment over the full service interval, just as well or even better than the OE. (sometimes we can solve/improve </a:t>
            </a:r>
            <a:r>
              <a:rPr lang="en-US" altLang="en-US" baseline="0"/>
              <a:t>some unforeseen </a:t>
            </a:r>
            <a:r>
              <a:rPr lang="en-US" altLang="en-US" baseline="0" dirty="0"/>
              <a:t>shortcomings of the original design)</a:t>
            </a:r>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a:t>
            </a:r>
            <a:r>
              <a:rPr lang="en-US" baseline="0" dirty="0"/>
              <a:t> the widespread use of synthetic oils, longer service intervals are becoming more and more common. In order for an oil filter to be suitable for extended use, it must be efficient at the target particle size (high efficiency under 10 microns may strip valuable additive molecules, reducing your oil’s lubricating properties), have adequate capacity, AND be durable enough to withstand extreme conditions over a long period of time.  A filter that falls apart may “last”, but it will not be providing protection to your engine. Media, potting compounds, seals/gaskets and overall design must all be reliable for the entire filter life. Baldwin engineers and tests for all these variables and more.</a:t>
            </a:r>
            <a:endParaRPr lang="en-US" dirty="0"/>
          </a:p>
        </p:txBody>
      </p:sp>
      <p:sp>
        <p:nvSpPr>
          <p:cNvPr id="4" name="Slide Number Placeholder 3"/>
          <p:cNvSpPr>
            <a:spLocks noGrp="1"/>
          </p:cNvSpPr>
          <p:nvPr>
            <p:ph type="sldNum" sz="quarter" idx="10"/>
          </p:nvPr>
        </p:nvSpPr>
        <p:spPr/>
        <p:txBody>
          <a:bodyPr/>
          <a:lstStyle/>
          <a:p>
            <a:fld id="{8A551718-EDDE-4BCF-9127-CEDC7F08627B}" type="slidenum">
              <a:rPr lang="en-US" smtClean="0"/>
              <a:t>15</a:t>
            </a:fld>
            <a:endParaRPr lang="en-US"/>
          </a:p>
        </p:txBody>
      </p:sp>
    </p:spTree>
    <p:extLst>
      <p:ext uri="{BB962C8B-B14F-4D97-AF65-F5344CB8AC3E}">
        <p14:creationId xmlns:p14="http://schemas.microsoft.com/office/powerpoint/2010/main" val="3822311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a:t>
            </a:r>
            <a:r>
              <a:rPr lang="en-US" baseline="0" dirty="0"/>
              <a:t> the widespread use of synthetic oils, longer service intervals are becoming more and more common. In order for an oil filter to be suitable for extended use, it must be efficient at the target particle size (high efficiency under 10 microns may strip valuable additive molecules, reducing your oil’s lubricating properties), have adequate capacity, AND be durable enough to withstand extreme conditions over a long period of time.  A filter that falls apart may “last”, but it will not be providing protection to your engine. Media, potting compounds, seals/gaskets and overall design must all be reliable for the entire filter life. Baldwin engineers and tests for all these variables and more.</a:t>
            </a:r>
          </a:p>
          <a:p>
            <a:endParaRPr lang="en-US" baseline="0" dirty="0"/>
          </a:p>
          <a:p>
            <a:r>
              <a:rPr lang="en-US" dirty="0"/>
              <a:t>High Efficiency Dual-Flow Lube Spin-on fits Tractors,</a:t>
            </a:r>
            <a:r>
              <a:rPr lang="en-US" baseline="0" dirty="0"/>
              <a:t> loaders, combines, excavators, trucks and other HD</a:t>
            </a:r>
            <a:r>
              <a:rPr lang="en-US" dirty="0"/>
              <a:t> Equipment with Cummins QSM, QSK, QST30,</a:t>
            </a:r>
            <a:r>
              <a:rPr lang="en-US" baseline="0" dirty="0"/>
              <a:t> ISM, </a:t>
            </a:r>
            <a:r>
              <a:rPr lang="en-US" dirty="0"/>
              <a:t>ISX15, X15 Engines </a:t>
            </a:r>
          </a:p>
        </p:txBody>
      </p:sp>
      <p:sp>
        <p:nvSpPr>
          <p:cNvPr id="4" name="Slide Number Placeholder 3"/>
          <p:cNvSpPr>
            <a:spLocks noGrp="1"/>
          </p:cNvSpPr>
          <p:nvPr>
            <p:ph type="sldNum" sz="quarter" idx="10"/>
          </p:nvPr>
        </p:nvSpPr>
        <p:spPr/>
        <p:txBody>
          <a:bodyPr/>
          <a:lstStyle/>
          <a:p>
            <a:fld id="{8A551718-EDDE-4BCF-9127-CEDC7F08627B}" type="slidenum">
              <a:rPr lang="en-US" smtClean="0"/>
              <a:t>16</a:t>
            </a:fld>
            <a:endParaRPr lang="en-US"/>
          </a:p>
        </p:txBody>
      </p:sp>
    </p:spTree>
    <p:extLst>
      <p:ext uri="{BB962C8B-B14F-4D97-AF65-F5344CB8AC3E}">
        <p14:creationId xmlns:p14="http://schemas.microsoft.com/office/powerpoint/2010/main" val="38223111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752600"/>
            <a:ext cx="7924800" cy="1470025"/>
          </a:xfrm>
          <a:prstGeom prst="rect">
            <a:avLst/>
          </a:prstGeom>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083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Date Placeholder 3"/>
          <p:cNvSpPr txBox="1">
            <a:spLocks/>
          </p:cNvSpPr>
          <p:nvPr userDrawn="1"/>
        </p:nvSpPr>
        <p:spPr>
          <a:xfrm>
            <a:off x="457200" y="6553200"/>
            <a:ext cx="2133600" cy="2889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B3545-F6AD-47D4-B06B-8720A86243D4}" type="datetimeFigureOut">
              <a:rPr lang="en-US" smtClean="0">
                <a:solidFill>
                  <a:prstClr val="white">
                    <a:lumMod val="65000"/>
                  </a:prstClr>
                </a:solidFill>
              </a:rPr>
              <a:pPr/>
              <a:t>1/22/2021</a:t>
            </a:fld>
            <a:endParaRPr lang="en-US" dirty="0">
              <a:solidFill>
                <a:prstClr val="white">
                  <a:lumMod val="65000"/>
                </a:prstClr>
              </a:solidFill>
            </a:endParaRPr>
          </a:p>
        </p:txBody>
      </p:sp>
      <p:sp>
        <p:nvSpPr>
          <p:cNvPr id="8" name="Slide Number Placeholder 5"/>
          <p:cNvSpPr>
            <a:spLocks noGrp="1"/>
          </p:cNvSpPr>
          <p:nvPr>
            <p:ph type="sldNum" sz="quarter" idx="4"/>
          </p:nvPr>
        </p:nvSpPr>
        <p:spPr>
          <a:xfrm>
            <a:off x="6553200" y="6553200"/>
            <a:ext cx="2133600" cy="288925"/>
          </a:xfrm>
          <a:prstGeom prst="rect">
            <a:avLst/>
          </a:prstGeom>
        </p:spPr>
        <p:txBody>
          <a:bodyPr vert="horz" lIns="91440" tIns="45720" rIns="91440" bIns="45720" rtlCol="0" anchor="ctr"/>
          <a:lstStyle>
            <a:lvl1pPr algn="r">
              <a:defRPr sz="1200">
                <a:solidFill>
                  <a:schemeClr val="tx1">
                    <a:tint val="75000"/>
                  </a:schemeClr>
                </a:solidFill>
              </a:defRPr>
            </a:lvl1pPr>
          </a:lstStyle>
          <a:p>
            <a:fld id="{8FF207F4-01F5-454C-9706-8C4EFA46776D}" type="slidenum">
              <a:rPr lang="en-US" smtClean="0">
                <a:solidFill>
                  <a:srgbClr val="262626">
                    <a:tint val="75000"/>
                  </a:srgbClr>
                </a:solidFill>
              </a:rPr>
              <a:pPr/>
              <a:t>‹N°›</a:t>
            </a:fld>
            <a:endParaRPr lang="en-US" dirty="0">
              <a:solidFill>
                <a:srgbClr val="262626">
                  <a:tint val="75000"/>
                </a:srgbClr>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3200" y="6025766"/>
            <a:ext cx="863600" cy="422204"/>
          </a:xfrm>
          <a:prstGeom prst="rect">
            <a:avLst/>
          </a:prstGeom>
        </p:spPr>
      </p:pic>
    </p:spTree>
    <p:extLst>
      <p:ext uri="{BB962C8B-B14F-4D97-AF65-F5344CB8AC3E}">
        <p14:creationId xmlns:p14="http://schemas.microsoft.com/office/powerpoint/2010/main" val="141217353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a:prstGeom prst="rect">
            <a:avLst/>
          </a:prstGeom>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57200" y="1796256"/>
            <a:ext cx="4040188" cy="376634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645025" y="1796256"/>
            <a:ext cx="4041775" cy="376634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553200"/>
            <a:ext cx="2362200" cy="288925"/>
          </a:xfrm>
        </p:spPr>
        <p:txBody>
          <a:bodyPr/>
          <a:lstStyle>
            <a:lvl1pPr>
              <a:defRPr>
                <a:solidFill>
                  <a:schemeClr val="bg1">
                    <a:lumMod val="65000"/>
                  </a:schemeClr>
                </a:solidFill>
              </a:defRPr>
            </a:lvl1pPr>
          </a:lstStyle>
          <a:p>
            <a:endParaRPr lang="en-US" dirty="0">
              <a:solidFill>
                <a:prstClr val="white">
                  <a:lumMod val="65000"/>
                </a:prstClr>
              </a:solidFill>
            </a:endParaRPr>
          </a:p>
        </p:txBody>
      </p:sp>
      <p:sp>
        <p:nvSpPr>
          <p:cNvPr id="13" name="Slide Number Placeholder 5"/>
          <p:cNvSpPr>
            <a:spLocks noGrp="1"/>
          </p:cNvSpPr>
          <p:nvPr>
            <p:ph type="sldNum" sz="quarter" idx="11"/>
          </p:nvPr>
        </p:nvSpPr>
        <p:spPr>
          <a:xfrm>
            <a:off x="6553200" y="6553200"/>
            <a:ext cx="2133600" cy="288925"/>
          </a:xfrm>
          <a:prstGeom prst="rect">
            <a:avLst/>
          </a:prstGeom>
        </p:spPr>
        <p:txBody>
          <a:bodyPr vert="horz" lIns="91440" tIns="45720" rIns="91440" bIns="45720" rtlCol="0" anchor="ctr"/>
          <a:lstStyle>
            <a:lvl1pPr algn="r">
              <a:defRPr sz="1200">
                <a:solidFill>
                  <a:schemeClr val="tx1">
                    <a:tint val="75000"/>
                  </a:schemeClr>
                </a:solidFill>
              </a:defRPr>
            </a:lvl1pPr>
          </a:lstStyle>
          <a:p>
            <a:fld id="{8FF207F4-01F5-454C-9706-8C4EFA46776D}" type="slidenum">
              <a:rPr lang="en-US" smtClean="0">
                <a:solidFill>
                  <a:srgbClr val="262626">
                    <a:tint val="75000"/>
                  </a:srgbClr>
                </a:solidFill>
              </a:rPr>
              <a:pPr/>
              <a:t>‹N°›</a:t>
            </a:fld>
            <a:endParaRPr lang="en-US" dirty="0">
              <a:solidFill>
                <a:srgbClr val="262626">
                  <a:tint val="75000"/>
                </a:srgbClr>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3200" y="6025766"/>
            <a:ext cx="863600" cy="422204"/>
          </a:xfrm>
          <a:prstGeom prst="rect">
            <a:avLst/>
          </a:prstGeom>
        </p:spPr>
      </p:pic>
      <p:pic>
        <p:nvPicPr>
          <p:cNvPr id="11"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57202" y="6019800"/>
            <a:ext cx="935986"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Placeholder 7"/>
          <p:cNvSpPr>
            <a:spLocks noGrp="1"/>
          </p:cNvSpPr>
          <p:nvPr>
            <p:ph type="body" sz="quarter" idx="13"/>
          </p:nvPr>
        </p:nvSpPr>
        <p:spPr>
          <a:xfrm>
            <a:off x="457200" y="822960"/>
            <a:ext cx="8229600" cy="381000"/>
          </a:xfrm>
        </p:spPr>
        <p:txBody>
          <a:bodyPr/>
          <a:lstStyle>
            <a:lvl1pPr marL="0" indent="0">
              <a:buNone/>
              <a:defRPr b="1"/>
            </a:lvl1pPr>
          </a:lstStyle>
          <a:p>
            <a:pPr lvl="0"/>
            <a:r>
              <a:rPr lang="en-US" dirty="0"/>
              <a:t>Click to edit Master text styles</a:t>
            </a:r>
          </a:p>
        </p:txBody>
      </p:sp>
    </p:spTree>
    <p:extLst>
      <p:ext uri="{BB962C8B-B14F-4D97-AF65-F5344CB8AC3E}">
        <p14:creationId xmlns:p14="http://schemas.microsoft.com/office/powerpoint/2010/main" val="390593552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a:prstGeom prst="rect">
            <a:avLst/>
          </a:prstGeom>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57200" y="1796256"/>
            <a:ext cx="2743200" cy="376634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3200400" y="1796256"/>
            <a:ext cx="2743200" cy="376634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553200"/>
            <a:ext cx="2362200" cy="288925"/>
          </a:xfrm>
        </p:spPr>
        <p:txBody>
          <a:bodyPr/>
          <a:lstStyle>
            <a:lvl1pPr>
              <a:defRPr>
                <a:solidFill>
                  <a:schemeClr val="bg1">
                    <a:lumMod val="65000"/>
                  </a:schemeClr>
                </a:solidFill>
              </a:defRPr>
            </a:lvl1pPr>
          </a:lstStyle>
          <a:p>
            <a:endParaRPr lang="en-US" dirty="0">
              <a:solidFill>
                <a:prstClr val="white">
                  <a:lumMod val="65000"/>
                </a:prstClr>
              </a:solidFill>
            </a:endParaRPr>
          </a:p>
        </p:txBody>
      </p:sp>
      <p:sp>
        <p:nvSpPr>
          <p:cNvPr id="13" name="Slide Number Placeholder 5"/>
          <p:cNvSpPr>
            <a:spLocks noGrp="1"/>
          </p:cNvSpPr>
          <p:nvPr>
            <p:ph type="sldNum" sz="quarter" idx="11"/>
          </p:nvPr>
        </p:nvSpPr>
        <p:spPr>
          <a:xfrm>
            <a:off x="6553200" y="6553200"/>
            <a:ext cx="2133600" cy="288925"/>
          </a:xfrm>
          <a:prstGeom prst="rect">
            <a:avLst/>
          </a:prstGeom>
        </p:spPr>
        <p:txBody>
          <a:bodyPr vert="horz" lIns="91440" tIns="45720" rIns="91440" bIns="45720" rtlCol="0" anchor="ctr"/>
          <a:lstStyle>
            <a:lvl1pPr algn="r">
              <a:defRPr sz="1200">
                <a:solidFill>
                  <a:schemeClr val="tx1">
                    <a:tint val="75000"/>
                  </a:schemeClr>
                </a:solidFill>
              </a:defRPr>
            </a:lvl1pPr>
          </a:lstStyle>
          <a:p>
            <a:fld id="{8FF207F4-01F5-454C-9706-8C4EFA46776D}" type="slidenum">
              <a:rPr lang="en-US" smtClean="0">
                <a:solidFill>
                  <a:srgbClr val="262626">
                    <a:tint val="75000"/>
                  </a:srgbClr>
                </a:solidFill>
              </a:rPr>
              <a:pPr/>
              <a:t>‹N°›</a:t>
            </a:fld>
            <a:endParaRPr lang="en-US" dirty="0">
              <a:solidFill>
                <a:srgbClr val="262626">
                  <a:tint val="75000"/>
                </a:srgbClr>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3200" y="6025766"/>
            <a:ext cx="863600" cy="422204"/>
          </a:xfrm>
          <a:prstGeom prst="rect">
            <a:avLst/>
          </a:prstGeom>
        </p:spPr>
      </p:pic>
      <p:pic>
        <p:nvPicPr>
          <p:cNvPr id="11"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57202" y="6019800"/>
            <a:ext cx="935986"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Placeholder 7"/>
          <p:cNvSpPr>
            <a:spLocks noGrp="1"/>
          </p:cNvSpPr>
          <p:nvPr>
            <p:ph type="body" sz="quarter" idx="13"/>
          </p:nvPr>
        </p:nvSpPr>
        <p:spPr>
          <a:xfrm>
            <a:off x="457200" y="822960"/>
            <a:ext cx="8229600" cy="381000"/>
          </a:xfrm>
        </p:spPr>
        <p:txBody>
          <a:bodyPr/>
          <a:lstStyle>
            <a:lvl1pPr marL="0" indent="0">
              <a:buNone/>
              <a:defRPr b="1"/>
            </a:lvl1pPr>
          </a:lstStyle>
          <a:p>
            <a:pPr lvl="0"/>
            <a:r>
              <a:rPr lang="en-US" dirty="0"/>
              <a:t>Click to edit Master text styles</a:t>
            </a:r>
          </a:p>
        </p:txBody>
      </p:sp>
      <p:sp>
        <p:nvSpPr>
          <p:cNvPr id="14" name="Content Placeholder 5"/>
          <p:cNvSpPr>
            <a:spLocks noGrp="1"/>
          </p:cNvSpPr>
          <p:nvPr>
            <p:ph sz="quarter" idx="14"/>
          </p:nvPr>
        </p:nvSpPr>
        <p:spPr>
          <a:xfrm>
            <a:off x="5943600" y="1796256"/>
            <a:ext cx="2743200" cy="376634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659127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57600" y="2509882"/>
            <a:ext cx="5334000" cy="914400"/>
          </a:xfrm>
          <a:prstGeom prst="rect">
            <a:avLst/>
          </a:prstGeom>
        </p:spPr>
        <p:txBody>
          <a:bodyPr/>
          <a:lstStyle>
            <a:lvl1pPr>
              <a:defRPr baseline="0">
                <a:solidFill>
                  <a:schemeClr val="tx1">
                    <a:lumMod val="50000"/>
                    <a:lumOff val="50000"/>
                  </a:schemeClr>
                </a:solidFill>
              </a:defRPr>
            </a:lvl1pPr>
          </a:lstStyle>
          <a:p>
            <a:r>
              <a:rPr lang="en-US"/>
              <a:t>Click to edit Master title style</a:t>
            </a:r>
            <a:endParaRPr lang="en-US" dirty="0"/>
          </a:p>
        </p:txBody>
      </p:sp>
      <p:sp>
        <p:nvSpPr>
          <p:cNvPr id="6" name="Date Placeholder 6"/>
          <p:cNvSpPr>
            <a:spLocks noGrp="1"/>
          </p:cNvSpPr>
          <p:nvPr>
            <p:ph type="dt" sz="half" idx="10"/>
          </p:nvPr>
        </p:nvSpPr>
        <p:spPr>
          <a:xfrm>
            <a:off x="457200" y="6553200"/>
            <a:ext cx="2362200" cy="288925"/>
          </a:xfrm>
        </p:spPr>
        <p:txBody>
          <a:bodyPr/>
          <a:lstStyle>
            <a:lvl1pPr>
              <a:defRPr>
                <a:solidFill>
                  <a:schemeClr val="bg1">
                    <a:lumMod val="65000"/>
                  </a:schemeClr>
                </a:solidFill>
              </a:defRPr>
            </a:lvl1pPr>
          </a:lstStyle>
          <a:p>
            <a:endParaRPr lang="en-US" dirty="0">
              <a:solidFill>
                <a:prstClr val="white">
                  <a:lumMod val="65000"/>
                </a:prstClr>
              </a:solidFill>
            </a:endParaRPr>
          </a:p>
        </p:txBody>
      </p:sp>
      <p:sp>
        <p:nvSpPr>
          <p:cNvPr id="7" name="Slide Number Placeholder 5"/>
          <p:cNvSpPr>
            <a:spLocks noGrp="1"/>
          </p:cNvSpPr>
          <p:nvPr>
            <p:ph type="sldNum" sz="quarter" idx="11"/>
          </p:nvPr>
        </p:nvSpPr>
        <p:spPr>
          <a:xfrm>
            <a:off x="6553200" y="6553200"/>
            <a:ext cx="2133600" cy="288925"/>
          </a:xfrm>
          <a:prstGeom prst="rect">
            <a:avLst/>
          </a:prstGeom>
        </p:spPr>
        <p:txBody>
          <a:bodyPr vert="horz" lIns="91440" tIns="45720" rIns="91440" bIns="45720" rtlCol="0" anchor="ctr"/>
          <a:lstStyle>
            <a:lvl1pPr algn="r">
              <a:defRPr sz="1200">
                <a:solidFill>
                  <a:schemeClr val="tx1">
                    <a:tint val="75000"/>
                  </a:schemeClr>
                </a:solidFill>
              </a:defRPr>
            </a:lvl1pPr>
          </a:lstStyle>
          <a:p>
            <a:fld id="{8FF207F4-01F5-454C-9706-8C4EFA46776D}" type="slidenum">
              <a:rPr lang="en-US" smtClean="0">
                <a:solidFill>
                  <a:srgbClr val="262626">
                    <a:tint val="75000"/>
                  </a:srgbClr>
                </a:solidFill>
              </a:rPr>
              <a:pPr/>
              <a:t>‹N°›</a:t>
            </a:fld>
            <a:endParaRPr lang="en-US" dirty="0">
              <a:solidFill>
                <a:srgbClr val="262626">
                  <a:tint val="75000"/>
                </a:srgbClr>
              </a:solidFill>
            </a:endParaRPr>
          </a:p>
        </p:txBody>
      </p:sp>
      <p:pic>
        <p:nvPicPr>
          <p:cNvPr id="2050"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57200" y="6019800"/>
            <a:ext cx="938213"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23200" y="6025766"/>
            <a:ext cx="863600" cy="422204"/>
          </a:xfrm>
          <a:prstGeom prst="rect">
            <a:avLst/>
          </a:prstGeom>
        </p:spPr>
      </p:pic>
    </p:spTree>
    <p:extLst>
      <p:ext uri="{BB962C8B-B14F-4D97-AF65-F5344CB8AC3E}">
        <p14:creationId xmlns:p14="http://schemas.microsoft.com/office/powerpoint/2010/main" val="283111066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083510-7CF6-41CF-BC05-006BCE791A8F}" type="datetimeFigureOut">
              <a:rPr lang="en-US" smtClean="0"/>
              <a:t>1/22/2021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A5567ED5-8610-4D6C-B055-35FF35A34926}" type="slidenum">
              <a:rPr lang="en-US" smtClean="0"/>
              <a:t>‹N°›</a:t>
            </a:fld>
            <a:endParaRPr lang="en-US"/>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3200" y="6025766"/>
            <a:ext cx="863600" cy="422204"/>
          </a:xfrm>
          <a:prstGeom prst="rect">
            <a:avLst/>
          </a:prstGeom>
        </p:spPr>
      </p:pic>
    </p:spTree>
    <p:extLst>
      <p:ext uri="{BB962C8B-B14F-4D97-AF65-F5344CB8AC3E}">
        <p14:creationId xmlns:p14="http://schemas.microsoft.com/office/powerpoint/2010/main" val="423058349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752600"/>
            <a:ext cx="7924800" cy="1470025"/>
          </a:xfrm>
          <a:prstGeom prst="rect">
            <a:avLst/>
          </a:prstGeom>
        </p:spPr>
        <p:txBody>
          <a:bodyPr/>
          <a:lstStyle>
            <a:lvl1pPr>
              <a:defRPr>
                <a:solidFill>
                  <a:schemeClr val="tx1">
                    <a:lumMod val="50000"/>
                    <a:lumOff val="50000"/>
                  </a:schemeClr>
                </a:solidFill>
              </a:defRPr>
            </a:lvl1pPr>
          </a:lstStyle>
          <a:p>
            <a:r>
              <a:rPr lang="en-US" dirty="0"/>
              <a:t>Click to edit Master title style</a:t>
            </a:r>
          </a:p>
        </p:txBody>
      </p:sp>
      <p:sp>
        <p:nvSpPr>
          <p:cNvPr id="3" name="Subtitle 2"/>
          <p:cNvSpPr>
            <a:spLocks noGrp="1"/>
          </p:cNvSpPr>
          <p:nvPr>
            <p:ph type="subTitle" idx="1"/>
          </p:nvPr>
        </p:nvSpPr>
        <p:spPr>
          <a:xfrm>
            <a:off x="1371600" y="35083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Date Placeholder 3"/>
          <p:cNvSpPr txBox="1">
            <a:spLocks/>
          </p:cNvSpPr>
          <p:nvPr userDrawn="1"/>
        </p:nvSpPr>
        <p:spPr>
          <a:xfrm>
            <a:off x="457200" y="6553200"/>
            <a:ext cx="2133600" cy="2889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B3545-F6AD-47D4-B06B-8720A86243D4}" type="datetimeFigureOut">
              <a:rPr lang="en-US" smtClean="0">
                <a:solidFill>
                  <a:prstClr val="white">
                    <a:lumMod val="65000"/>
                  </a:prstClr>
                </a:solidFill>
              </a:rPr>
              <a:pPr/>
              <a:t>1/22/2021</a:t>
            </a:fld>
            <a:endParaRPr lang="en-US" dirty="0">
              <a:solidFill>
                <a:prstClr val="white">
                  <a:lumMod val="65000"/>
                </a:prstClr>
              </a:solidFill>
            </a:endParaRPr>
          </a:p>
        </p:txBody>
      </p:sp>
      <p:sp>
        <p:nvSpPr>
          <p:cNvPr id="8" name="Slide Number Placeholder 5"/>
          <p:cNvSpPr>
            <a:spLocks noGrp="1"/>
          </p:cNvSpPr>
          <p:nvPr>
            <p:ph type="sldNum" sz="quarter" idx="4"/>
          </p:nvPr>
        </p:nvSpPr>
        <p:spPr>
          <a:xfrm>
            <a:off x="6553200" y="6553200"/>
            <a:ext cx="2133600" cy="288925"/>
          </a:xfrm>
          <a:prstGeom prst="rect">
            <a:avLst/>
          </a:prstGeom>
        </p:spPr>
        <p:txBody>
          <a:bodyPr vert="horz" lIns="91440" tIns="45720" rIns="91440" bIns="45720" rtlCol="0" anchor="ctr"/>
          <a:lstStyle>
            <a:lvl1pPr algn="r">
              <a:defRPr sz="1200">
                <a:solidFill>
                  <a:schemeClr val="tx1">
                    <a:tint val="75000"/>
                  </a:schemeClr>
                </a:solidFill>
              </a:defRPr>
            </a:lvl1pPr>
          </a:lstStyle>
          <a:p>
            <a:fld id="{8FF207F4-01F5-454C-9706-8C4EFA46776D}" type="slidenum">
              <a:rPr lang="en-US" smtClean="0">
                <a:solidFill>
                  <a:srgbClr val="262626">
                    <a:tint val="75000"/>
                  </a:srgbClr>
                </a:solidFill>
              </a:rPr>
              <a:pPr/>
              <a:t>‹N°›</a:t>
            </a:fld>
            <a:endParaRPr lang="en-US" dirty="0">
              <a:solidFill>
                <a:srgbClr val="262626">
                  <a:tint val="75000"/>
                </a:srgbClr>
              </a:solidFill>
            </a:endParaRPr>
          </a:p>
        </p:txBody>
      </p:sp>
      <p:grpSp>
        <p:nvGrpSpPr>
          <p:cNvPr id="4" name="Group 3"/>
          <p:cNvGrpSpPr/>
          <p:nvPr userDrawn="1"/>
        </p:nvGrpSpPr>
        <p:grpSpPr>
          <a:xfrm>
            <a:off x="4648200" y="6025766"/>
            <a:ext cx="4038600" cy="422204"/>
            <a:chOff x="4648200" y="6025766"/>
            <a:chExt cx="4038600" cy="422204"/>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3200" y="6025766"/>
              <a:ext cx="863600" cy="422204"/>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48200" y="6076848"/>
              <a:ext cx="1119021" cy="320040"/>
            </a:xfrm>
            <a:prstGeom prst="rect">
              <a:avLst/>
            </a:prstGeom>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195604" y="6090564"/>
              <a:ext cx="1199213" cy="292608"/>
            </a:xfrm>
            <a:prstGeom prst="rect">
              <a:avLst/>
            </a:prstGeom>
          </p:spPr>
        </p:pic>
      </p:grpSp>
    </p:spTree>
    <p:extLst>
      <p:ext uri="{BB962C8B-B14F-4D97-AF65-F5344CB8AC3E}">
        <p14:creationId xmlns:p14="http://schemas.microsoft.com/office/powerpoint/2010/main" val="189074043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752600"/>
            <a:ext cx="7924800" cy="1470025"/>
          </a:xfrm>
          <a:prstGeom prst="rect">
            <a:avLst/>
          </a:prstGeom>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083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Date Placeholder 3"/>
          <p:cNvSpPr txBox="1">
            <a:spLocks/>
          </p:cNvSpPr>
          <p:nvPr userDrawn="1"/>
        </p:nvSpPr>
        <p:spPr>
          <a:xfrm>
            <a:off x="457200" y="6553200"/>
            <a:ext cx="2133600" cy="2889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B3545-F6AD-47D4-B06B-8720A86243D4}" type="datetimeFigureOut">
              <a:rPr lang="en-US" smtClean="0">
                <a:solidFill>
                  <a:prstClr val="white">
                    <a:lumMod val="65000"/>
                  </a:prstClr>
                </a:solidFill>
              </a:rPr>
              <a:pPr/>
              <a:t>1/22/2021</a:t>
            </a:fld>
            <a:endParaRPr lang="en-US" dirty="0">
              <a:solidFill>
                <a:prstClr val="white">
                  <a:lumMod val="65000"/>
                </a:prstClr>
              </a:solidFill>
            </a:endParaRPr>
          </a:p>
        </p:txBody>
      </p:sp>
      <p:sp>
        <p:nvSpPr>
          <p:cNvPr id="8" name="Slide Number Placeholder 5"/>
          <p:cNvSpPr>
            <a:spLocks noGrp="1"/>
          </p:cNvSpPr>
          <p:nvPr>
            <p:ph type="sldNum" sz="quarter" idx="4"/>
          </p:nvPr>
        </p:nvSpPr>
        <p:spPr>
          <a:xfrm>
            <a:off x="6553200" y="6553200"/>
            <a:ext cx="2133600" cy="288925"/>
          </a:xfrm>
          <a:prstGeom prst="rect">
            <a:avLst/>
          </a:prstGeom>
        </p:spPr>
        <p:txBody>
          <a:bodyPr vert="horz" lIns="91440" tIns="45720" rIns="91440" bIns="45720" rtlCol="0" anchor="ctr"/>
          <a:lstStyle>
            <a:lvl1pPr algn="r">
              <a:defRPr sz="1200">
                <a:solidFill>
                  <a:schemeClr val="tx1">
                    <a:tint val="75000"/>
                  </a:schemeClr>
                </a:solidFill>
              </a:defRPr>
            </a:lvl1pPr>
          </a:lstStyle>
          <a:p>
            <a:fld id="{8FF207F4-01F5-454C-9706-8C4EFA46776D}" type="slidenum">
              <a:rPr lang="en-US" smtClean="0">
                <a:solidFill>
                  <a:srgbClr val="262626">
                    <a:tint val="75000"/>
                  </a:srgbClr>
                </a:solidFill>
              </a:rPr>
              <a:pPr/>
              <a:t>‹N°›</a:t>
            </a:fld>
            <a:endParaRPr lang="en-US" dirty="0">
              <a:solidFill>
                <a:srgbClr val="262626">
                  <a:tint val="75000"/>
                </a:srgbClr>
              </a:solidFill>
            </a:endParaRPr>
          </a:p>
        </p:txBody>
      </p:sp>
      <p:pic>
        <p:nvPicPr>
          <p:cNvPr id="307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57200" y="6019800"/>
            <a:ext cx="938213"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23200" y="6025766"/>
            <a:ext cx="863600" cy="422204"/>
          </a:xfrm>
          <a:prstGeom prst="rect">
            <a:avLst/>
          </a:prstGeom>
        </p:spPr>
      </p:pic>
    </p:spTree>
    <p:extLst>
      <p:ext uri="{BB962C8B-B14F-4D97-AF65-F5344CB8AC3E}">
        <p14:creationId xmlns:p14="http://schemas.microsoft.com/office/powerpoint/2010/main" val="399267658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a:prstGeom prst="rect">
            <a:avLst/>
          </a:prstGeom>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white">
                  <a:lumMod val="65000"/>
                </a:prstClr>
              </a:solidFill>
            </a:endParaRPr>
          </a:p>
        </p:txBody>
      </p:sp>
      <p:sp>
        <p:nvSpPr>
          <p:cNvPr id="6" name="Slide Number Placeholder 5"/>
          <p:cNvSpPr>
            <a:spLocks noGrp="1"/>
          </p:cNvSpPr>
          <p:nvPr>
            <p:ph type="sldNum" sz="quarter" idx="12"/>
          </p:nvPr>
        </p:nvSpPr>
        <p:spPr/>
        <p:txBody>
          <a:bodyPr/>
          <a:lstStyle/>
          <a:p>
            <a:fld id="{8FF207F4-01F5-454C-9706-8C4EFA46776D}" type="slidenum">
              <a:rPr lang="en-US" smtClean="0">
                <a:solidFill>
                  <a:srgbClr val="262626">
                    <a:tint val="75000"/>
                  </a:srgbClr>
                </a:solidFill>
              </a:rPr>
              <a:pPr/>
              <a:t>‹N°›</a:t>
            </a:fld>
            <a:endParaRPr lang="en-US">
              <a:solidFill>
                <a:srgbClr val="262626">
                  <a:tint val="75000"/>
                </a:srgbClr>
              </a:solidFill>
            </a:endParaRPr>
          </a:p>
        </p:txBody>
      </p:sp>
    </p:spTree>
    <p:extLst>
      <p:ext uri="{BB962C8B-B14F-4D97-AF65-F5344CB8AC3E}">
        <p14:creationId xmlns:p14="http://schemas.microsoft.com/office/powerpoint/2010/main" val="380959683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a:prstGeom prst="rect">
            <a:avLst/>
          </a:prstGeom>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295400"/>
            <a:ext cx="8229600" cy="4250144"/>
          </a:xfrm>
        </p:spPr>
        <p:txBody>
          <a:bodyPr/>
          <a:lstStyle>
            <a:lvl1pPr>
              <a:spcBef>
                <a:spcPts val="1200"/>
              </a:spcBef>
              <a:defRPr/>
            </a:lvl1pPr>
            <a:lvl2pPr marL="742950" indent="-285750">
              <a:spcBef>
                <a:spcPts val="0"/>
              </a:spcBef>
              <a:buFont typeface="Arial" panose="020B0604020202020204" pitchFamily="34" charset="0"/>
              <a:buChar char="•"/>
              <a:defRPr/>
            </a:lvl2pPr>
            <a:lvl3pPr marL="1143000" indent="-228600">
              <a:spcBef>
                <a:spcPts val="0"/>
              </a:spcBef>
              <a:buFont typeface="Arial" panose="020B0604020202020204" pitchFamily="34" charset="0"/>
              <a:buChar char="•"/>
              <a:defRPr/>
            </a:lvl3pPr>
            <a:lvl4pPr marL="1600200" indent="-228600">
              <a:spcBef>
                <a:spcPts val="0"/>
              </a:spcBef>
              <a:buFont typeface="Arial" panose="020B0604020202020204" pitchFamily="34" charset="0"/>
              <a:buChar char="•"/>
              <a:defRPr/>
            </a:lvl4pPr>
            <a:lvl5pPr marL="2057400" indent="-228600">
              <a:spcBef>
                <a:spcPts val="0"/>
              </a:spcBef>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solidFill>
                <a:prstClr val="white">
                  <a:lumMod val="65000"/>
                </a:prstClr>
              </a:solidFill>
            </a:endParaRPr>
          </a:p>
        </p:txBody>
      </p:sp>
      <p:sp>
        <p:nvSpPr>
          <p:cNvPr id="6" name="Slide Number Placeholder 5"/>
          <p:cNvSpPr>
            <a:spLocks noGrp="1"/>
          </p:cNvSpPr>
          <p:nvPr>
            <p:ph type="sldNum" sz="quarter" idx="12"/>
          </p:nvPr>
        </p:nvSpPr>
        <p:spPr/>
        <p:txBody>
          <a:bodyPr/>
          <a:lstStyle/>
          <a:p>
            <a:fld id="{8FF207F4-01F5-454C-9706-8C4EFA46776D}" type="slidenum">
              <a:rPr lang="en-US" smtClean="0">
                <a:solidFill>
                  <a:srgbClr val="262626">
                    <a:tint val="75000"/>
                  </a:srgbClr>
                </a:solidFill>
              </a:rPr>
              <a:pPr/>
              <a:t>‹N°›</a:t>
            </a:fld>
            <a:endParaRPr lang="en-US">
              <a:solidFill>
                <a:srgbClr val="262626">
                  <a:tint val="75000"/>
                </a:srgbClr>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3200" y="6025766"/>
            <a:ext cx="863600" cy="422204"/>
          </a:xfrm>
          <a:prstGeom prst="rect">
            <a:avLst/>
          </a:prstGeom>
        </p:spPr>
      </p:pic>
      <p:pic>
        <p:nvPicPr>
          <p:cNvPr id="8"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57202" y="6019800"/>
            <a:ext cx="935986"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959522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a:prstGeom prst="rect">
            <a:avLst/>
          </a:prstGeom>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600200"/>
            <a:ext cx="8229600" cy="3945344"/>
          </a:xfrm>
        </p:spPr>
        <p:txBody>
          <a:bodyPr/>
          <a:lstStyle>
            <a:lvl1pPr>
              <a:spcBef>
                <a:spcPts val="1200"/>
              </a:spcBef>
              <a:defRPr/>
            </a:lvl1pPr>
            <a:lvl2pPr marL="742950" indent="-285750">
              <a:spcBef>
                <a:spcPts val="0"/>
              </a:spcBef>
              <a:buFont typeface="Arial" panose="020B0604020202020204" pitchFamily="34" charset="0"/>
              <a:buChar char="•"/>
              <a:defRPr/>
            </a:lvl2pPr>
            <a:lvl3pPr marL="1143000" indent="-228600">
              <a:spcBef>
                <a:spcPts val="0"/>
              </a:spcBef>
              <a:buFont typeface="Arial" panose="020B0604020202020204" pitchFamily="34" charset="0"/>
              <a:buChar char="•"/>
              <a:defRPr/>
            </a:lvl3pPr>
            <a:lvl4pPr marL="1600200" indent="-228600">
              <a:spcBef>
                <a:spcPts val="0"/>
              </a:spcBef>
              <a:buFont typeface="Arial" panose="020B0604020202020204" pitchFamily="34" charset="0"/>
              <a:buChar char="•"/>
              <a:defRPr/>
            </a:lvl4pPr>
            <a:lvl5pPr marL="2057400" indent="-228600">
              <a:spcBef>
                <a:spcPts val="0"/>
              </a:spcBef>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solidFill>
                <a:prstClr val="white">
                  <a:lumMod val="65000"/>
                </a:prstClr>
              </a:solidFill>
            </a:endParaRPr>
          </a:p>
        </p:txBody>
      </p:sp>
      <p:sp>
        <p:nvSpPr>
          <p:cNvPr id="6" name="Slide Number Placeholder 5"/>
          <p:cNvSpPr>
            <a:spLocks noGrp="1"/>
          </p:cNvSpPr>
          <p:nvPr>
            <p:ph type="sldNum" sz="quarter" idx="12"/>
          </p:nvPr>
        </p:nvSpPr>
        <p:spPr/>
        <p:txBody>
          <a:bodyPr/>
          <a:lstStyle/>
          <a:p>
            <a:fld id="{8FF207F4-01F5-454C-9706-8C4EFA46776D}" type="slidenum">
              <a:rPr lang="en-US" smtClean="0">
                <a:solidFill>
                  <a:srgbClr val="262626">
                    <a:tint val="75000"/>
                  </a:srgbClr>
                </a:solidFill>
              </a:rPr>
              <a:pPr/>
              <a:t>‹N°›</a:t>
            </a:fld>
            <a:endParaRPr lang="en-US">
              <a:solidFill>
                <a:srgbClr val="262626">
                  <a:tint val="75000"/>
                </a:srgbClr>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3200" y="6025766"/>
            <a:ext cx="863600" cy="422204"/>
          </a:xfrm>
          <a:prstGeom prst="rect">
            <a:avLst/>
          </a:prstGeom>
        </p:spPr>
      </p:pic>
      <p:sp>
        <p:nvSpPr>
          <p:cNvPr id="8" name="Text Placeholder 7"/>
          <p:cNvSpPr>
            <a:spLocks noGrp="1"/>
          </p:cNvSpPr>
          <p:nvPr>
            <p:ph type="body" sz="quarter" idx="13"/>
          </p:nvPr>
        </p:nvSpPr>
        <p:spPr>
          <a:xfrm>
            <a:off x="457200" y="822960"/>
            <a:ext cx="8229600" cy="381000"/>
          </a:xfrm>
        </p:spPr>
        <p:txBody>
          <a:bodyPr/>
          <a:lstStyle>
            <a:lvl1pPr marL="0" indent="0">
              <a:buNone/>
              <a:defRPr b="1"/>
            </a:lvl1pPr>
          </a:lstStyle>
          <a:p>
            <a:pPr lvl="0"/>
            <a:r>
              <a:rPr lang="en-US" dirty="0"/>
              <a:t>Click to edit Master text styles</a:t>
            </a:r>
          </a:p>
        </p:txBody>
      </p:sp>
      <p:pic>
        <p:nvPicPr>
          <p:cNvPr id="9"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57202" y="6019800"/>
            <a:ext cx="935986"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096688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a:prstGeom prst="rect">
            <a:avLst/>
          </a:prstGeom>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solidFill>
                <a:prstClr val="white">
                  <a:lumMod val="65000"/>
                </a:prstClr>
              </a:solidFill>
            </a:endParaRPr>
          </a:p>
        </p:txBody>
      </p:sp>
      <p:sp>
        <p:nvSpPr>
          <p:cNvPr id="6" name="Slide Number Placeholder 5"/>
          <p:cNvSpPr>
            <a:spLocks noGrp="1"/>
          </p:cNvSpPr>
          <p:nvPr>
            <p:ph type="sldNum" sz="quarter" idx="12"/>
          </p:nvPr>
        </p:nvSpPr>
        <p:spPr/>
        <p:txBody>
          <a:bodyPr/>
          <a:lstStyle/>
          <a:p>
            <a:fld id="{8FF207F4-01F5-454C-9706-8C4EFA46776D}" type="slidenum">
              <a:rPr lang="en-US" smtClean="0">
                <a:solidFill>
                  <a:srgbClr val="262626">
                    <a:tint val="75000"/>
                  </a:srgbClr>
                </a:solidFill>
              </a:rPr>
              <a:pPr/>
              <a:t>‹N°›</a:t>
            </a:fld>
            <a:endParaRPr lang="en-US">
              <a:solidFill>
                <a:srgbClr val="262626">
                  <a:tint val="75000"/>
                </a:srgbClr>
              </a:solidFill>
            </a:endParaRPr>
          </a:p>
        </p:txBody>
      </p:sp>
      <p:pic>
        <p:nvPicPr>
          <p:cNvPr id="1026"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57202" y="6019800"/>
            <a:ext cx="935986"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23200" y="6025766"/>
            <a:ext cx="863600" cy="422204"/>
          </a:xfrm>
          <a:prstGeom prst="rect">
            <a:avLst/>
          </a:prstGeom>
        </p:spPr>
      </p:pic>
    </p:spTree>
    <p:extLst>
      <p:ext uri="{BB962C8B-B14F-4D97-AF65-F5344CB8AC3E}">
        <p14:creationId xmlns:p14="http://schemas.microsoft.com/office/powerpoint/2010/main" val="69106731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a:prstGeom prst="rect">
            <a:avLst/>
          </a:prstGeom>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219201"/>
            <a:ext cx="40386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19201"/>
            <a:ext cx="40386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p:cNvSpPr>
            <a:spLocks noGrp="1"/>
          </p:cNvSpPr>
          <p:nvPr>
            <p:ph type="sldNum" sz="quarter" idx="4"/>
          </p:nvPr>
        </p:nvSpPr>
        <p:spPr>
          <a:xfrm>
            <a:off x="6553200" y="6553200"/>
            <a:ext cx="2133600" cy="288925"/>
          </a:xfrm>
          <a:prstGeom prst="rect">
            <a:avLst/>
          </a:prstGeom>
        </p:spPr>
        <p:txBody>
          <a:bodyPr vert="horz" lIns="91440" tIns="45720" rIns="91440" bIns="45720" rtlCol="0" anchor="ctr"/>
          <a:lstStyle>
            <a:lvl1pPr algn="r">
              <a:defRPr sz="1200">
                <a:solidFill>
                  <a:schemeClr val="tx1">
                    <a:tint val="75000"/>
                  </a:schemeClr>
                </a:solidFill>
              </a:defRPr>
            </a:lvl1pPr>
          </a:lstStyle>
          <a:p>
            <a:fld id="{8FF207F4-01F5-454C-9706-8C4EFA46776D}" type="slidenum">
              <a:rPr lang="en-US" smtClean="0">
                <a:solidFill>
                  <a:srgbClr val="262626">
                    <a:tint val="75000"/>
                  </a:srgbClr>
                </a:solidFill>
              </a:rPr>
              <a:pPr/>
              <a:t>‹N°›</a:t>
            </a:fld>
            <a:endParaRPr lang="en-US" dirty="0">
              <a:solidFill>
                <a:srgbClr val="262626">
                  <a:tint val="75000"/>
                </a:srgbClr>
              </a:solidFill>
            </a:endParaRPr>
          </a:p>
        </p:txBody>
      </p:sp>
      <p:sp>
        <p:nvSpPr>
          <p:cNvPr id="11" name="Date Placeholder 6"/>
          <p:cNvSpPr>
            <a:spLocks noGrp="1"/>
          </p:cNvSpPr>
          <p:nvPr>
            <p:ph type="dt" sz="half" idx="10"/>
          </p:nvPr>
        </p:nvSpPr>
        <p:spPr>
          <a:xfrm>
            <a:off x="457200" y="6553200"/>
            <a:ext cx="2362200" cy="288925"/>
          </a:xfrm>
        </p:spPr>
        <p:txBody>
          <a:bodyPr/>
          <a:lstStyle>
            <a:lvl1pPr>
              <a:defRPr>
                <a:solidFill>
                  <a:schemeClr val="bg1">
                    <a:lumMod val="65000"/>
                  </a:schemeClr>
                </a:solidFill>
              </a:defRPr>
            </a:lvl1pPr>
          </a:lstStyle>
          <a:p>
            <a:endParaRPr lang="en-US" dirty="0">
              <a:solidFill>
                <a:prstClr val="white">
                  <a:lumMod val="65000"/>
                </a:prstClr>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3200" y="6025766"/>
            <a:ext cx="863600" cy="422204"/>
          </a:xfrm>
          <a:prstGeom prst="rect">
            <a:avLst/>
          </a:prstGeom>
        </p:spPr>
      </p:pic>
      <p:pic>
        <p:nvPicPr>
          <p:cNvPr id="8"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57202" y="6019800"/>
            <a:ext cx="935986"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14400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a:prstGeom prst="rect">
            <a:avLst/>
          </a:prstGeom>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156494"/>
            <a:ext cx="4040188" cy="60981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796256"/>
            <a:ext cx="4040188" cy="376634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156494"/>
            <a:ext cx="4041775" cy="60981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796256"/>
            <a:ext cx="4041775" cy="376634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553200"/>
            <a:ext cx="2362200" cy="288925"/>
          </a:xfrm>
        </p:spPr>
        <p:txBody>
          <a:bodyPr/>
          <a:lstStyle>
            <a:lvl1pPr>
              <a:defRPr>
                <a:solidFill>
                  <a:schemeClr val="bg1">
                    <a:lumMod val="65000"/>
                  </a:schemeClr>
                </a:solidFill>
              </a:defRPr>
            </a:lvl1pPr>
          </a:lstStyle>
          <a:p>
            <a:endParaRPr lang="en-US" dirty="0">
              <a:solidFill>
                <a:prstClr val="white">
                  <a:lumMod val="65000"/>
                </a:prstClr>
              </a:solidFill>
            </a:endParaRPr>
          </a:p>
        </p:txBody>
      </p:sp>
      <p:sp>
        <p:nvSpPr>
          <p:cNvPr id="13" name="Slide Number Placeholder 5"/>
          <p:cNvSpPr>
            <a:spLocks noGrp="1"/>
          </p:cNvSpPr>
          <p:nvPr>
            <p:ph type="sldNum" sz="quarter" idx="11"/>
          </p:nvPr>
        </p:nvSpPr>
        <p:spPr>
          <a:xfrm>
            <a:off x="6553200" y="6553200"/>
            <a:ext cx="2133600" cy="288925"/>
          </a:xfrm>
          <a:prstGeom prst="rect">
            <a:avLst/>
          </a:prstGeom>
        </p:spPr>
        <p:txBody>
          <a:bodyPr vert="horz" lIns="91440" tIns="45720" rIns="91440" bIns="45720" rtlCol="0" anchor="ctr"/>
          <a:lstStyle>
            <a:lvl1pPr algn="r">
              <a:defRPr sz="1200">
                <a:solidFill>
                  <a:schemeClr val="tx1">
                    <a:tint val="75000"/>
                  </a:schemeClr>
                </a:solidFill>
              </a:defRPr>
            </a:lvl1pPr>
          </a:lstStyle>
          <a:p>
            <a:fld id="{8FF207F4-01F5-454C-9706-8C4EFA46776D}" type="slidenum">
              <a:rPr lang="en-US" smtClean="0">
                <a:solidFill>
                  <a:srgbClr val="262626">
                    <a:tint val="75000"/>
                  </a:srgbClr>
                </a:solidFill>
              </a:rPr>
              <a:pPr/>
              <a:t>‹N°›</a:t>
            </a:fld>
            <a:endParaRPr lang="en-US" dirty="0">
              <a:solidFill>
                <a:srgbClr val="262626">
                  <a:tint val="75000"/>
                </a:srgbClr>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3200" y="6025766"/>
            <a:ext cx="863600" cy="422204"/>
          </a:xfrm>
          <a:prstGeom prst="rect">
            <a:avLst/>
          </a:prstGeom>
        </p:spPr>
      </p:pic>
      <p:pic>
        <p:nvPicPr>
          <p:cNvPr id="11"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57202" y="6019800"/>
            <a:ext cx="935986"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946688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19201"/>
            <a:ext cx="8229600" cy="43263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553200"/>
            <a:ext cx="2133600" cy="288925"/>
          </a:xfrm>
          <a:prstGeom prst="rect">
            <a:avLst/>
          </a:prstGeom>
        </p:spPr>
        <p:txBody>
          <a:bodyPr vert="horz" lIns="91440" tIns="45720" rIns="91440" bIns="45720" rtlCol="0" anchor="ctr"/>
          <a:lstStyle>
            <a:lvl1pPr algn="l">
              <a:defRPr sz="1200">
                <a:solidFill>
                  <a:schemeClr val="bg1">
                    <a:lumMod val="65000"/>
                  </a:schemeClr>
                </a:solidFill>
              </a:defRPr>
            </a:lvl1pPr>
          </a:lstStyle>
          <a:p>
            <a:endParaRPr lang="en-US" dirty="0">
              <a:solidFill>
                <a:prstClr val="white">
                  <a:lumMod val="65000"/>
                </a:prstClr>
              </a:solidFill>
            </a:endParaRPr>
          </a:p>
        </p:txBody>
      </p:sp>
      <p:sp>
        <p:nvSpPr>
          <p:cNvPr id="6" name="Slide Number Placeholder 5"/>
          <p:cNvSpPr>
            <a:spLocks noGrp="1"/>
          </p:cNvSpPr>
          <p:nvPr>
            <p:ph type="sldNum" sz="quarter" idx="4"/>
          </p:nvPr>
        </p:nvSpPr>
        <p:spPr>
          <a:xfrm>
            <a:off x="6553200" y="6553200"/>
            <a:ext cx="2133600" cy="288925"/>
          </a:xfrm>
          <a:prstGeom prst="rect">
            <a:avLst/>
          </a:prstGeom>
        </p:spPr>
        <p:txBody>
          <a:bodyPr vert="horz" lIns="91440" tIns="45720" rIns="91440" bIns="45720" rtlCol="0" anchor="ctr"/>
          <a:lstStyle>
            <a:lvl1pPr algn="r">
              <a:defRPr sz="1200">
                <a:solidFill>
                  <a:schemeClr val="tx1">
                    <a:tint val="75000"/>
                  </a:schemeClr>
                </a:solidFill>
              </a:defRPr>
            </a:lvl1pPr>
          </a:lstStyle>
          <a:p>
            <a:fld id="{8FF207F4-01F5-454C-9706-8C4EFA46776D}" type="slidenum">
              <a:rPr lang="en-US" smtClean="0">
                <a:solidFill>
                  <a:srgbClr val="262626">
                    <a:tint val="75000"/>
                  </a:srgbClr>
                </a:solidFill>
              </a:rPr>
              <a:pPr/>
              <a:t>‹N°›</a:t>
            </a:fld>
            <a:endParaRPr lang="en-US" dirty="0">
              <a:solidFill>
                <a:srgbClr val="262626">
                  <a:tint val="75000"/>
                </a:srgbClr>
              </a:solidFill>
            </a:endParaRPr>
          </a:p>
        </p:txBody>
      </p:sp>
      <p:sp>
        <p:nvSpPr>
          <p:cNvPr id="10" name="Rectangle 9"/>
          <p:cNvSpPr/>
          <p:nvPr/>
        </p:nvSpPr>
        <p:spPr>
          <a:xfrm>
            <a:off x="0" y="5821681"/>
            <a:ext cx="9144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itle Placeholder 4"/>
          <p:cNvSpPr>
            <a:spLocks noGrp="1"/>
          </p:cNvSpPr>
          <p:nvPr>
            <p:ph type="title"/>
          </p:nvPr>
        </p:nvSpPr>
        <p:spPr>
          <a:xfrm>
            <a:off x="457200" y="365126"/>
            <a:ext cx="8058150" cy="748846"/>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190641559"/>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9" r:id="rId4"/>
    <p:sldLayoutId id="2147483980" r:id="rId5"/>
    <p:sldLayoutId id="2147483993" r:id="rId6"/>
    <p:sldLayoutId id="2147483983" r:id="rId7"/>
    <p:sldLayoutId id="2147483986" r:id="rId8"/>
    <p:sldLayoutId id="2147483990" r:id="rId9"/>
    <p:sldLayoutId id="2147483994" r:id="rId10"/>
    <p:sldLayoutId id="2147483995" r:id="rId11"/>
    <p:sldLayoutId id="2147483991" r:id="rId12"/>
    <p:sldLayoutId id="2147483992" r:id="rId13"/>
  </p:sldLayoutIdLst>
  <p:transition>
    <p:fade/>
  </p:transition>
  <p:txStyles>
    <p:titleStyle>
      <a:lvl1pPr algn="l" defTabSz="914400" rtl="0" eaLnBrk="1" latinLnBrk="0" hangingPunct="1">
        <a:spcBef>
          <a:spcPct val="0"/>
        </a:spcBef>
        <a:buNone/>
        <a:defRPr sz="4000" b="1" i="0" kern="1200" baseline="0">
          <a:solidFill>
            <a:schemeClr val="tx1">
              <a:lumMod val="50000"/>
              <a:lumOff val="50000"/>
            </a:schemeClr>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Wingdings" charset="2"/>
        <a:buChar char="§"/>
        <a:defRPr sz="32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26.jpe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slideLayout" Target="../slideLayouts/slideLayout9.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tags" Target="../tags/tag1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1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tags" Target="../tags/tag1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1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19.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notesSlide" Target="../notesSlides/notesSlide12.xml"/><Relationship Id="rId7" Type="http://schemas.openxmlformats.org/officeDocument/2006/relationships/image" Target="../media/image59.jpeg"/><Relationship Id="rId2" Type="http://schemas.openxmlformats.org/officeDocument/2006/relationships/slideLayout" Target="../slideLayouts/slideLayout10.xml"/><Relationship Id="rId1" Type="http://schemas.openxmlformats.org/officeDocument/2006/relationships/tags" Target="../tags/tag2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5.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64.png"/><Relationship Id="rId2" Type="http://schemas.openxmlformats.org/officeDocument/2006/relationships/slideLayout" Target="../slideLayouts/slideLayout10.xml"/><Relationship Id="rId1" Type="http://schemas.openxmlformats.org/officeDocument/2006/relationships/tags" Target="../tags/tag2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tags" Target="../tags/tag2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xml"/><Relationship Id="rId1" Type="http://schemas.openxmlformats.org/officeDocument/2006/relationships/tags" Target="../tags/tag2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tags" Target="../tags/tag24.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notesSlide" Target="../notesSlides/notesSlide17.xml"/><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slideLayout" Target="../slideLayouts/slideLayout8.xml"/><Relationship Id="rId16" Type="http://schemas.openxmlformats.org/officeDocument/2006/relationships/image" Target="../media/image86.png"/><Relationship Id="rId1" Type="http://schemas.openxmlformats.org/officeDocument/2006/relationships/tags" Target="../tags/tag25.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28.xml"/><Relationship Id="rId4" Type="http://schemas.openxmlformats.org/officeDocument/2006/relationships/image" Target="../media/image88.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29.xml"/><Relationship Id="rId5" Type="http://schemas.openxmlformats.org/officeDocument/2006/relationships/image" Target="../media/image90.pn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2.xml"/><Relationship Id="rId7" Type="http://schemas.openxmlformats.org/officeDocument/2006/relationships/diagramQuickStyle" Target="../diagrams/quickStyle1.xml"/><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jpeg"/><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hyperlink" Target="mailto:order.desk@clarcor.com" TargetMode="External"/><Relationship Id="rId2" Type="http://schemas.openxmlformats.org/officeDocument/2006/relationships/slideLayout" Target="../slideLayouts/slideLayout6.xml"/><Relationship Id="rId1" Type="http://schemas.openxmlformats.org/officeDocument/2006/relationships/tags" Target="../tags/tag31.xml"/><Relationship Id="rId5" Type="http://schemas.openxmlformats.org/officeDocument/2006/relationships/hyperlink" Target="mailto:info@baldwinfilter.com" TargetMode="External"/><Relationship Id="rId4" Type="http://schemas.openxmlformats.org/officeDocument/2006/relationships/hyperlink" Target="mailto:hotline@baldwinfilter.com"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32.xml"/><Relationship Id="rId5" Type="http://schemas.openxmlformats.org/officeDocument/2006/relationships/image" Target="../media/image93.png"/><Relationship Id="rId4" Type="http://schemas.openxmlformats.org/officeDocument/2006/relationships/image" Target="../media/image92.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7.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g"/><Relationship Id="rId3" Type="http://schemas.openxmlformats.org/officeDocument/2006/relationships/notesSlide" Target="../notesSlides/notesSlide4.xml"/><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8.xml"/><Relationship Id="rId1" Type="http://schemas.openxmlformats.org/officeDocument/2006/relationships/tags" Target="../tags/tag10.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800" dirty="0"/>
              <a:t>Vertical Markets</a:t>
            </a:r>
            <a:br>
              <a:rPr lang="en-US" sz="4800" dirty="0"/>
            </a:br>
            <a:r>
              <a:rPr lang="en-US" sz="4800" dirty="0"/>
              <a:t>Agricultural Operations</a:t>
            </a:r>
          </a:p>
        </p:txBody>
      </p:sp>
      <p:sp>
        <p:nvSpPr>
          <p:cNvPr id="3" name="Subtitle 2"/>
          <p:cNvSpPr>
            <a:spLocks noGrp="1"/>
          </p:cNvSpPr>
          <p:nvPr>
            <p:ph type="subTitle" idx="1"/>
          </p:nvPr>
        </p:nvSpPr>
        <p:spPr>
          <a:xfrm>
            <a:off x="1371600" y="3810000"/>
            <a:ext cx="6400800" cy="1752600"/>
          </a:xfrm>
        </p:spPr>
        <p:txBody>
          <a:bodyPr>
            <a:normAutofit/>
          </a:bodyPr>
          <a:lstStyle/>
          <a:p>
            <a:r>
              <a:rPr lang="en-US" sz="3200" dirty="0"/>
              <a:t>Baldwin Filters Value Proposition</a:t>
            </a:r>
          </a:p>
        </p:txBody>
      </p:sp>
    </p:spTree>
    <p:custDataLst>
      <p:tags r:id="rId1"/>
    </p:custDataLst>
    <p:extLst>
      <p:ext uri="{BB962C8B-B14F-4D97-AF65-F5344CB8AC3E}">
        <p14:creationId xmlns:p14="http://schemas.microsoft.com/office/powerpoint/2010/main" val="349451911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610600" cy="914400"/>
          </a:xfrm>
        </p:spPr>
        <p:txBody>
          <a:bodyPr/>
          <a:lstStyle/>
          <a:p>
            <a:r>
              <a:rPr lang="en-US" dirty="0"/>
              <a:t>Broad Application Coverage</a:t>
            </a:r>
          </a:p>
        </p:txBody>
      </p:sp>
      <p:sp>
        <p:nvSpPr>
          <p:cNvPr id="4" name="Text Placeholder 3"/>
          <p:cNvSpPr>
            <a:spLocks noGrp="1"/>
          </p:cNvSpPr>
          <p:nvPr>
            <p:ph type="body" idx="1"/>
          </p:nvPr>
        </p:nvSpPr>
        <p:spPr>
          <a:xfrm>
            <a:off x="441960" y="1355909"/>
            <a:ext cx="4040188" cy="609817"/>
          </a:xfrm>
        </p:spPr>
        <p:txBody>
          <a:bodyPr/>
          <a:lstStyle/>
          <a:p>
            <a:r>
              <a:rPr lang="en-US" dirty="0"/>
              <a:t>Equipment &amp; Vehicles</a:t>
            </a:r>
          </a:p>
        </p:txBody>
      </p:sp>
      <p:sp>
        <p:nvSpPr>
          <p:cNvPr id="6" name="Text Placeholder 5"/>
          <p:cNvSpPr>
            <a:spLocks noGrp="1"/>
          </p:cNvSpPr>
          <p:nvPr>
            <p:ph type="body" sz="quarter" idx="3"/>
          </p:nvPr>
        </p:nvSpPr>
        <p:spPr>
          <a:xfrm>
            <a:off x="4629785" y="1355909"/>
            <a:ext cx="4041775" cy="609817"/>
          </a:xfrm>
        </p:spPr>
        <p:txBody>
          <a:bodyPr/>
          <a:lstStyle/>
          <a:p>
            <a:r>
              <a:rPr lang="en-US" dirty="0"/>
              <a:t>Engines</a:t>
            </a:r>
          </a:p>
        </p:txBody>
      </p:sp>
      <p:sp>
        <p:nvSpPr>
          <p:cNvPr id="9" name="AutoShape 15" descr="Image result for ford trucks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36" name="Picture 1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911473" y="2327328"/>
            <a:ext cx="1288927" cy="540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33201" y="2203137"/>
            <a:ext cx="933999" cy="1044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8" name="Picture 18"/>
          <p:cNvPicPr>
            <a:picLocks noGrp="1" noChangeAspect="1" noChangeArrowheads="1"/>
          </p:cNvPicPr>
          <p:nvPr>
            <p:ph sz="quarter" idx="4"/>
          </p:nvPr>
        </p:nvPicPr>
        <p:blipFill>
          <a:blip r:embed="rId5" cstate="email">
            <a:extLst>
              <a:ext uri="{28A0092B-C50C-407E-A947-70E740481C1C}">
                <a14:useLocalDpi xmlns:a14="http://schemas.microsoft.com/office/drawing/2010/main"/>
              </a:ext>
            </a:extLst>
          </a:blip>
          <a:srcRect/>
          <a:stretch>
            <a:fillRect/>
          </a:stretch>
        </p:blipFill>
        <p:spPr bwMode="auto">
          <a:xfrm>
            <a:off x="7548130" y="3424231"/>
            <a:ext cx="1101933" cy="103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43" name="Picture 2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r="-3910"/>
          <a:stretch/>
        </p:blipFill>
        <p:spPr bwMode="auto">
          <a:xfrm>
            <a:off x="4950887" y="3353125"/>
            <a:ext cx="1066800" cy="723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37"/>
          <p:cNvSpPr txBox="1"/>
          <p:nvPr/>
        </p:nvSpPr>
        <p:spPr>
          <a:xfrm>
            <a:off x="457200" y="822960"/>
            <a:ext cx="8077200" cy="584775"/>
          </a:xfrm>
          <a:prstGeom prst="rect">
            <a:avLst/>
          </a:prstGeom>
          <a:noFill/>
        </p:spPr>
        <p:txBody>
          <a:bodyPr wrap="square" rtlCol="0">
            <a:spAutoFit/>
          </a:bodyPr>
          <a:lstStyle/>
          <a:p>
            <a:pPr>
              <a:spcAft>
                <a:spcPts val="1200"/>
              </a:spcAft>
            </a:pPr>
            <a:r>
              <a:rPr lang="en-US" sz="3200" b="1" dirty="0">
                <a:latin typeface="Arial" panose="020B0604020202020204" pitchFamily="34" charset="0"/>
                <a:cs typeface="Arial" panose="020B0604020202020204" pitchFamily="34" charset="0"/>
              </a:rPr>
              <a:t>Filters for all major makes and models</a:t>
            </a:r>
          </a:p>
        </p:txBody>
      </p:sp>
      <p:pic>
        <p:nvPicPr>
          <p:cNvPr id="3" name="Picture 2" descr="Image result for john deere"/>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7320" y="2209010"/>
            <a:ext cx="1305392" cy="87342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Image result for john deere engine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Image result for case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97320" y="3342735"/>
            <a:ext cx="1636280" cy="467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759415" y="4326376"/>
            <a:ext cx="1507785" cy="316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utoShape 12" descr="Image result for new holland log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7" name="Picture 13"/>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2759415" y="4818289"/>
            <a:ext cx="1512570" cy="494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descr="Image result for massey ferguson logo"/>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57200" y="4016561"/>
            <a:ext cx="2362200" cy="37144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4922987" y="2061057"/>
            <a:ext cx="1173013" cy="117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4" name="Picture 20"/>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7050907" y="4665391"/>
            <a:ext cx="1698237" cy="58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a:off x="4572000" y="2182621"/>
            <a:ext cx="0" cy="3178558"/>
          </a:xfrm>
          <a:prstGeom prst="line">
            <a:avLst/>
          </a:prstGeom>
        </p:spPr>
        <p:style>
          <a:lnRef idx="1">
            <a:schemeClr val="accent1"/>
          </a:lnRef>
          <a:fillRef idx="0">
            <a:schemeClr val="accent1"/>
          </a:fillRef>
          <a:effectRef idx="0">
            <a:schemeClr val="accent1"/>
          </a:effectRef>
          <a:fontRef idx="minor">
            <a:schemeClr val="tx1"/>
          </a:fontRef>
        </p:style>
      </p:cxnSp>
      <p:pic>
        <p:nvPicPr>
          <p:cNvPr id="3074" name="Picture 2" descr="Image result for kubota"/>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802712" y="4548471"/>
            <a:ext cx="758825" cy="758825"/>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4" descr="Image result for bobcat log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504262" y="3344136"/>
            <a:ext cx="1743888" cy="466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11175" y="4636975"/>
            <a:ext cx="884518" cy="581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927273" y="1965726"/>
            <a:ext cx="1722790" cy="584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240416" y="3300641"/>
            <a:ext cx="936274" cy="923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4797396" y="4259481"/>
            <a:ext cx="2387278" cy="577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a:stretch/>
        </p:blipFill>
        <p:spPr bwMode="auto">
          <a:xfrm>
            <a:off x="4718772" y="4802267"/>
            <a:ext cx="2243137" cy="51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6514760" y="2701132"/>
            <a:ext cx="2135303" cy="381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5175725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OE Filter Supplier</a:t>
            </a:r>
            <a:endParaRPr lang="en-US" dirty="0">
              <a:solidFill>
                <a:schemeClr val="accent2"/>
              </a:solidFill>
            </a:endParaRPr>
          </a:p>
        </p:txBody>
      </p:sp>
      <p:sp>
        <p:nvSpPr>
          <p:cNvPr id="4" name="Content Placeholder 3"/>
          <p:cNvSpPr>
            <a:spLocks noGrp="1"/>
          </p:cNvSpPr>
          <p:nvPr>
            <p:ph idx="1"/>
          </p:nvPr>
        </p:nvSpPr>
        <p:spPr>
          <a:xfrm>
            <a:off x="457200" y="1752600"/>
            <a:ext cx="6477000" cy="3660900"/>
          </a:xfrm>
        </p:spPr>
        <p:txBody>
          <a:bodyPr/>
          <a:lstStyle/>
          <a:p>
            <a:r>
              <a:rPr lang="en-US" dirty="0"/>
              <a:t>First Fit and OES preferred supplier</a:t>
            </a:r>
          </a:p>
          <a:p>
            <a:r>
              <a:rPr lang="en-US" dirty="0"/>
              <a:t>Engine manufacturers</a:t>
            </a:r>
          </a:p>
          <a:p>
            <a:r>
              <a:rPr lang="en-US" dirty="0"/>
              <a:t>Off-road equipment</a:t>
            </a:r>
          </a:p>
          <a:p>
            <a:r>
              <a:rPr lang="en-US" dirty="0"/>
              <a:t>On-road vehicles</a:t>
            </a:r>
          </a:p>
        </p:txBody>
      </p:sp>
      <p:sp>
        <p:nvSpPr>
          <p:cNvPr id="5" name="Text Placeholder 4"/>
          <p:cNvSpPr>
            <a:spLocks noGrp="1"/>
          </p:cNvSpPr>
          <p:nvPr>
            <p:ph type="body" sz="quarter" idx="13"/>
          </p:nvPr>
        </p:nvSpPr>
        <p:spPr/>
        <p:txBody>
          <a:bodyPr>
            <a:noAutofit/>
          </a:bodyPr>
          <a:lstStyle/>
          <a:p>
            <a:r>
              <a:rPr lang="en-US" dirty="0"/>
              <a:t>Manufacture 150+ brands</a:t>
            </a:r>
          </a:p>
        </p:txBody>
      </p:sp>
      <p:sp>
        <p:nvSpPr>
          <p:cNvPr id="6" name="Rectangle 5"/>
          <p:cNvSpPr/>
          <p:nvPr/>
        </p:nvSpPr>
        <p:spPr>
          <a:xfrm>
            <a:off x="838200" y="5139180"/>
            <a:ext cx="3223576" cy="523220"/>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ISO 9001 / TS 16949</a:t>
            </a:r>
          </a:p>
          <a:p>
            <a:r>
              <a:rPr lang="en-US" sz="1400" dirty="0">
                <a:latin typeface="Arial" panose="020B0604020202020204" pitchFamily="34" charset="0"/>
                <a:cs typeface="Arial" panose="020B0604020202020204" pitchFamily="34" charset="0"/>
              </a:rPr>
              <a:t>Certified OE Manufacturer</a:t>
            </a:r>
          </a:p>
        </p:txBody>
      </p:sp>
      <p:pic>
        <p:nvPicPr>
          <p:cNvPr id="7" name="Picture 3"/>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819400" y="5139180"/>
            <a:ext cx="586696"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97980" y="-304800"/>
            <a:ext cx="2446021" cy="6118860"/>
          </a:xfrm>
          <a:prstGeom prst="rect">
            <a:avLst/>
          </a:prstGeom>
        </p:spPr>
      </p:pic>
    </p:spTree>
    <p:custDataLst>
      <p:tags r:id="rId1"/>
    </p:custDataLst>
    <p:extLst>
      <p:ext uri="{BB962C8B-B14F-4D97-AF65-F5344CB8AC3E}">
        <p14:creationId xmlns:p14="http://schemas.microsoft.com/office/powerpoint/2010/main" val="245596520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Innovative Technologies</a:t>
            </a:r>
          </a:p>
        </p:txBody>
      </p:sp>
      <p:sp>
        <p:nvSpPr>
          <p:cNvPr id="3" name="Content Placeholder 2"/>
          <p:cNvSpPr>
            <a:spLocks noGrp="1"/>
          </p:cNvSpPr>
          <p:nvPr>
            <p:ph idx="1"/>
          </p:nvPr>
        </p:nvSpPr>
        <p:spPr>
          <a:xfrm>
            <a:off x="457200" y="1600200"/>
            <a:ext cx="8686800" cy="3945344"/>
          </a:xfrm>
        </p:spPr>
        <p:txBody>
          <a:bodyPr>
            <a:normAutofit lnSpcReduction="10000"/>
          </a:bodyPr>
          <a:lstStyle/>
          <a:p>
            <a:r>
              <a:rPr lang="en-US" sz="2400" dirty="0"/>
              <a:t>Hundreds of available media grades to meet application specific requirements</a:t>
            </a:r>
          </a:p>
          <a:p>
            <a:r>
              <a:rPr lang="en-US" sz="2400" dirty="0"/>
              <a:t>Fibers, seals and compounds all tested for chemical compatibility and strength</a:t>
            </a:r>
          </a:p>
          <a:p>
            <a:r>
              <a:rPr lang="en-US" sz="2400" dirty="0"/>
              <a:t>Advanced processes: co-pleating, laminating, deep pleating, precision robotics, microscopic quality assurance</a:t>
            </a:r>
          </a:p>
          <a:p>
            <a:r>
              <a:rPr lang="en-US" sz="2400" dirty="0"/>
              <a:t>Proprietary Protura</a:t>
            </a:r>
            <a:r>
              <a:rPr lang="en-US" sz="2400" baseline="30000" dirty="0"/>
              <a:t>®</a:t>
            </a:r>
            <a:r>
              <a:rPr lang="en-US" sz="2400" dirty="0"/>
              <a:t> nanofiber media produced in-house</a:t>
            </a:r>
          </a:p>
          <a:p>
            <a:r>
              <a:rPr lang="en-US" sz="2400" dirty="0"/>
              <a:t>Highly engineered multi-layered HELM</a:t>
            </a:r>
            <a:r>
              <a:rPr lang="en-US" sz="2400" baseline="30000" dirty="0"/>
              <a:t>™</a:t>
            </a:r>
            <a:r>
              <a:rPr lang="en-US" sz="2400" dirty="0"/>
              <a:t> liquid media </a:t>
            </a:r>
          </a:p>
          <a:p>
            <a:r>
              <a:rPr lang="en-US" sz="2400" dirty="0"/>
              <a:t>Fluted Channel Flow</a:t>
            </a:r>
            <a:r>
              <a:rPr lang="en-US" sz="2400" baseline="30000" dirty="0"/>
              <a:t>™</a:t>
            </a:r>
            <a:r>
              <a:rPr lang="en-US" sz="2400" dirty="0"/>
              <a:t> air filter media</a:t>
            </a:r>
          </a:p>
          <a:p>
            <a:endParaRPr lang="en-US" sz="2400" dirty="0"/>
          </a:p>
        </p:txBody>
      </p:sp>
      <p:sp>
        <p:nvSpPr>
          <p:cNvPr id="4" name="Text Placeholder 3"/>
          <p:cNvSpPr>
            <a:spLocks noGrp="1"/>
          </p:cNvSpPr>
          <p:nvPr>
            <p:ph type="body" sz="quarter" idx="13"/>
          </p:nvPr>
        </p:nvSpPr>
        <p:spPr/>
        <p:txBody>
          <a:bodyPr>
            <a:noAutofit/>
          </a:bodyPr>
          <a:lstStyle/>
          <a:p>
            <a:r>
              <a:rPr lang="en-US" dirty="0"/>
              <a:t>Application based design</a:t>
            </a:r>
          </a:p>
        </p:txBody>
      </p:sp>
    </p:spTree>
    <p:custDataLst>
      <p:tags r:id="rId1"/>
    </p:custDataLst>
    <p:extLst>
      <p:ext uri="{BB962C8B-B14F-4D97-AF65-F5344CB8AC3E}">
        <p14:creationId xmlns:p14="http://schemas.microsoft.com/office/powerpoint/2010/main" val="318510440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0" cy="56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xfrm>
            <a:off x="152400" y="3962400"/>
            <a:ext cx="8058150" cy="748846"/>
          </a:xfrm>
        </p:spPr>
        <p:txBody>
          <a:bodyPr/>
          <a:lstStyle/>
          <a:p>
            <a:r>
              <a:rPr lang="en-US" dirty="0">
                <a:solidFill>
                  <a:schemeClr val="bg1"/>
                </a:solidFill>
              </a:rPr>
              <a:t>Verified performance</a:t>
            </a:r>
          </a:p>
        </p:txBody>
      </p:sp>
    </p:spTree>
    <p:custDataLst>
      <p:tags r:id="rId1"/>
    </p:custDataLst>
    <p:extLst>
      <p:ext uri="{BB962C8B-B14F-4D97-AF65-F5344CB8AC3E}">
        <p14:creationId xmlns:p14="http://schemas.microsoft.com/office/powerpoint/2010/main" val="196980093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schmidt\AppData\Local\Microsoft\Windows\Temporary Internet Files\Content.Outlook\QDPZFJFW\WillFit_WillPerform.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1580745"/>
            <a:ext cx="5295900" cy="4107180"/>
          </a:xfrm>
          <a:prstGeom prst="rect">
            <a:avLst/>
          </a:prstGeom>
          <a:noFill/>
          <a:extLst>
            <a:ext uri="{909E8E84-426E-40DD-AFC4-6F175D3DCCD1}">
              <a14:hiddenFill xmlns:a14="http://schemas.microsoft.com/office/drawing/2010/main">
                <a:solidFill>
                  <a:srgbClr val="FFFFFF"/>
                </a:solidFill>
              </a14:hiddenFill>
            </a:ext>
          </a:extLst>
        </p:spPr>
      </p:pic>
      <p:sp>
        <p:nvSpPr>
          <p:cNvPr id="384023" name="Rectangle 23"/>
          <p:cNvSpPr>
            <a:spLocks noChangeArrowheads="1"/>
          </p:cNvSpPr>
          <p:nvPr/>
        </p:nvSpPr>
        <p:spPr bwMode="auto">
          <a:xfrm>
            <a:off x="7010400" y="1371600"/>
            <a:ext cx="2020111" cy="1690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ctr" eaLnBrk="0" fontAlgn="base" hangingPunct="0">
              <a:spcBef>
                <a:spcPct val="50000"/>
              </a:spcBef>
              <a:spcAft>
                <a:spcPct val="0"/>
              </a:spcAft>
              <a:defRPr sz="1400">
                <a:solidFill>
                  <a:schemeClr val="tx1"/>
                </a:solidFill>
                <a:latin typeface="Arial" charset="0"/>
              </a:defRPr>
            </a:lvl6pPr>
            <a:lvl7pPr marL="2971800" indent="-228600" algn="ctr" eaLnBrk="0" fontAlgn="base" hangingPunct="0">
              <a:spcBef>
                <a:spcPct val="50000"/>
              </a:spcBef>
              <a:spcAft>
                <a:spcPct val="0"/>
              </a:spcAft>
              <a:defRPr sz="1400">
                <a:solidFill>
                  <a:schemeClr val="tx1"/>
                </a:solidFill>
                <a:latin typeface="Arial" charset="0"/>
              </a:defRPr>
            </a:lvl7pPr>
            <a:lvl8pPr marL="3429000" indent="-228600" algn="ctr" eaLnBrk="0" fontAlgn="base" hangingPunct="0">
              <a:spcBef>
                <a:spcPct val="50000"/>
              </a:spcBef>
              <a:spcAft>
                <a:spcPct val="0"/>
              </a:spcAft>
              <a:defRPr sz="1400">
                <a:solidFill>
                  <a:schemeClr val="tx1"/>
                </a:solidFill>
                <a:latin typeface="Arial" charset="0"/>
              </a:defRPr>
            </a:lvl8pPr>
            <a:lvl9pPr marL="3886200" indent="-228600" algn="ctr" eaLnBrk="0" fontAlgn="base" hangingPunct="0">
              <a:spcBef>
                <a:spcPct val="50000"/>
              </a:spcBef>
              <a:spcAft>
                <a:spcPct val="0"/>
              </a:spcAft>
              <a:defRPr sz="1400">
                <a:solidFill>
                  <a:schemeClr val="tx1"/>
                </a:solidFill>
                <a:latin typeface="Arial" charset="0"/>
              </a:defRPr>
            </a:lvl9pPr>
          </a:lstStyle>
          <a:p>
            <a:pPr algn="l">
              <a:spcBef>
                <a:spcPct val="0"/>
              </a:spcBef>
            </a:pPr>
            <a:r>
              <a:rPr lang="en-US" altLang="en-US" sz="2400" b="1" dirty="0">
                <a:solidFill>
                  <a:schemeClr val="accent2"/>
                </a:solidFill>
              </a:rPr>
              <a:t>NO Cross!</a:t>
            </a:r>
          </a:p>
          <a:p>
            <a:pPr algn="l">
              <a:spcBef>
                <a:spcPct val="0"/>
              </a:spcBef>
            </a:pPr>
            <a:r>
              <a:rPr lang="en-US" altLang="en-US" sz="1600" dirty="0"/>
              <a:t>Baldwin can not control how competitors </a:t>
            </a:r>
            <a:r>
              <a:rPr lang="en-US" altLang="en-US" sz="1600" b="1" dirty="0"/>
              <a:t>claim</a:t>
            </a:r>
            <a:r>
              <a:rPr lang="en-US" altLang="en-US" sz="1600" dirty="0"/>
              <a:t> to “cross” their products </a:t>
            </a:r>
            <a:endParaRPr lang="en-US" altLang="en-US" sz="1600" dirty="0">
              <a:solidFill>
                <a:srgbClr val="F80513"/>
              </a:solidFill>
            </a:endParaRPr>
          </a:p>
        </p:txBody>
      </p:sp>
      <p:sp>
        <p:nvSpPr>
          <p:cNvPr id="37" name="TextBox 36"/>
          <p:cNvSpPr txBox="1"/>
          <p:nvPr/>
        </p:nvSpPr>
        <p:spPr>
          <a:xfrm>
            <a:off x="457200" y="1371600"/>
            <a:ext cx="3219158" cy="1077218"/>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Will Fit vs.</a:t>
            </a:r>
          </a:p>
          <a:p>
            <a:r>
              <a:rPr lang="en-US" sz="3200" b="1" dirty="0">
                <a:latin typeface="Arial" panose="020B0604020202020204" pitchFamily="34" charset="0"/>
                <a:cs typeface="Arial" panose="020B0604020202020204" pitchFamily="34" charset="0"/>
              </a:rPr>
              <a:t>Will Perform</a:t>
            </a:r>
          </a:p>
        </p:txBody>
      </p:sp>
      <p:sp>
        <p:nvSpPr>
          <p:cNvPr id="5" name="Title 4"/>
          <p:cNvSpPr>
            <a:spLocks noGrp="1"/>
          </p:cNvSpPr>
          <p:nvPr>
            <p:ph type="title"/>
          </p:nvPr>
        </p:nvSpPr>
        <p:spPr/>
        <p:txBody>
          <a:bodyPr/>
          <a:lstStyle/>
          <a:p>
            <a:r>
              <a:rPr lang="en-US" dirty="0"/>
              <a:t>Baldwin Protects Like the OE</a:t>
            </a:r>
          </a:p>
        </p:txBody>
      </p:sp>
    </p:spTree>
    <p:custDataLst>
      <p:tags r:id="rId1"/>
    </p:custDataLst>
    <p:extLst>
      <p:ext uri="{BB962C8B-B14F-4D97-AF65-F5344CB8AC3E}">
        <p14:creationId xmlns:p14="http://schemas.microsoft.com/office/powerpoint/2010/main" val="2792776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84023"/>
                                        </p:tgtEl>
                                        <p:attrNameLst>
                                          <p:attrName>style.visibility</p:attrName>
                                        </p:attrNameLst>
                                      </p:cBhvr>
                                      <p:to>
                                        <p:strVal val="visible"/>
                                      </p:to>
                                    </p:set>
                                    <p:anim calcmode="lin" valueType="num">
                                      <p:cBhvr>
                                        <p:cTn id="7" dur="1250" fill="hold"/>
                                        <p:tgtEl>
                                          <p:spTgt spid="384023"/>
                                        </p:tgtEl>
                                        <p:attrNameLst>
                                          <p:attrName>ppt_w</p:attrName>
                                        </p:attrNameLst>
                                      </p:cBhvr>
                                      <p:tavLst>
                                        <p:tav tm="0">
                                          <p:val>
                                            <p:fltVal val="0"/>
                                          </p:val>
                                        </p:tav>
                                        <p:tav tm="100000">
                                          <p:val>
                                            <p:strVal val="#ppt_w"/>
                                          </p:val>
                                        </p:tav>
                                      </p:tavLst>
                                    </p:anim>
                                    <p:anim calcmode="lin" valueType="num">
                                      <p:cBhvr>
                                        <p:cTn id="8" dur="1250" fill="hold"/>
                                        <p:tgtEl>
                                          <p:spTgt spid="384023"/>
                                        </p:tgtEl>
                                        <p:attrNameLst>
                                          <p:attrName>ppt_h</p:attrName>
                                        </p:attrNameLst>
                                      </p:cBhvr>
                                      <p:tavLst>
                                        <p:tav tm="0">
                                          <p:val>
                                            <p:fltVal val="0"/>
                                          </p:val>
                                        </p:tav>
                                        <p:tav tm="100000">
                                          <p:val>
                                            <p:strVal val="#ppt_h"/>
                                          </p:val>
                                        </p:tav>
                                      </p:tavLst>
                                    </p:anim>
                                    <p:animEffect transition="in" filter="fade">
                                      <p:cBhvr>
                                        <p:cTn id="9" dur="1250"/>
                                        <p:tgtEl>
                                          <p:spTgt spid="384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686800" cy="914400"/>
          </a:xfrm>
        </p:spPr>
        <p:txBody>
          <a:bodyPr/>
          <a:lstStyle/>
          <a:p>
            <a:r>
              <a:rPr lang="en-US" dirty="0"/>
              <a:t>High Performance Lube Filters</a:t>
            </a:r>
          </a:p>
        </p:txBody>
      </p:sp>
      <p:sp>
        <p:nvSpPr>
          <p:cNvPr id="5" name="Text Placeholder 4"/>
          <p:cNvSpPr>
            <a:spLocks noGrp="1"/>
          </p:cNvSpPr>
          <p:nvPr>
            <p:ph type="body" sz="quarter" idx="13"/>
          </p:nvPr>
        </p:nvSpPr>
        <p:spPr>
          <a:xfrm>
            <a:off x="457200" y="822960"/>
            <a:ext cx="8229600" cy="381000"/>
          </a:xfrm>
        </p:spPr>
        <p:txBody>
          <a:bodyPr>
            <a:noAutofit/>
          </a:bodyPr>
          <a:lstStyle/>
          <a:p>
            <a:r>
              <a:rPr lang="en-US" dirty="0"/>
              <a:t>Maximum Performance Glass</a:t>
            </a:r>
          </a:p>
        </p:txBody>
      </p:sp>
      <p:sp>
        <p:nvSpPr>
          <p:cNvPr id="6" name="Content Placeholder 5"/>
          <p:cNvSpPr>
            <a:spLocks noGrp="1"/>
          </p:cNvSpPr>
          <p:nvPr>
            <p:ph sz="half" idx="2"/>
          </p:nvPr>
        </p:nvSpPr>
        <p:spPr>
          <a:xfrm>
            <a:off x="457200" y="1600200"/>
            <a:ext cx="8153400" cy="838200"/>
          </a:xfrm>
        </p:spPr>
        <p:txBody>
          <a:bodyPr/>
          <a:lstStyle/>
          <a:p>
            <a:pPr marL="0" indent="0">
              <a:buNone/>
            </a:pPr>
            <a:r>
              <a:rPr lang="en-US" dirty="0"/>
              <a:t>B7174-MPG Provides unsurpassed protection for Case-IH, Iveco and New Holland equipment</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163053" y="3249927"/>
            <a:ext cx="1503679" cy="1828800"/>
          </a:xfrm>
          <a:prstGeom prst="rect">
            <a:avLst/>
          </a:prstGeom>
        </p:spPr>
      </p:pic>
      <p:pic>
        <p:nvPicPr>
          <p:cNvPr id="16" name="Picture 1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81000" y="2529848"/>
            <a:ext cx="3200400" cy="3200400"/>
          </a:xfrm>
          <a:prstGeom prst="rect">
            <a:avLst/>
          </a:prstGeom>
        </p:spPr>
      </p:pic>
      <p:pic>
        <p:nvPicPr>
          <p:cNvPr id="17" name="Picture 1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581400" y="2529848"/>
            <a:ext cx="3200400" cy="3200400"/>
          </a:xfrm>
          <a:prstGeom prst="rect">
            <a:avLst/>
          </a:prstGeom>
        </p:spPr>
      </p:pic>
      <p:sp>
        <p:nvSpPr>
          <p:cNvPr id="13" name="Rectangle 12"/>
          <p:cNvSpPr/>
          <p:nvPr/>
        </p:nvSpPr>
        <p:spPr>
          <a:xfrm>
            <a:off x="7038593" y="5181600"/>
            <a:ext cx="1752600" cy="246221"/>
          </a:xfrm>
          <a:prstGeom prst="rect">
            <a:avLst/>
          </a:prstGeom>
        </p:spPr>
        <p:txBody>
          <a:bodyPr wrap="square">
            <a:spAutoFit/>
          </a:bodyPr>
          <a:lstStyle/>
          <a:p>
            <a:r>
              <a:rPr lang="en-US" sz="1000" dirty="0">
                <a:solidFill>
                  <a:schemeClr val="accent1"/>
                </a:solidFill>
              </a:rPr>
              <a:t> Replaces Iveco 99445200</a:t>
            </a:r>
          </a:p>
        </p:txBody>
      </p:sp>
    </p:spTree>
    <p:custDataLst>
      <p:tags r:id="rId1"/>
    </p:custDataLst>
    <p:extLst>
      <p:ext uri="{BB962C8B-B14F-4D97-AF65-F5344CB8AC3E}">
        <p14:creationId xmlns:p14="http://schemas.microsoft.com/office/powerpoint/2010/main" val="174783575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Lube Filters with HELM™ Media</a:t>
            </a:r>
          </a:p>
        </p:txBody>
      </p:sp>
      <p:pic>
        <p:nvPicPr>
          <p:cNvPr id="7" name="Content Placeholder 6"/>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457200" y="2337704"/>
            <a:ext cx="3200400" cy="3200400"/>
          </a:xfrm>
        </p:spPr>
      </p:pic>
      <p:pic>
        <p:nvPicPr>
          <p:cNvPr id="8" name="Content Placeholder 7"/>
          <p:cNvPicPr>
            <a:picLocks noGrp="1" noChangeAspect="1"/>
          </p:cNvPicPr>
          <p:nvPr>
            <p:ph sz="quarter" idx="4"/>
          </p:nvPr>
        </p:nvPicPr>
        <p:blipFill>
          <a:blip r:embed="rId5" cstate="screen">
            <a:extLst>
              <a:ext uri="{28A0092B-C50C-407E-A947-70E740481C1C}">
                <a14:useLocalDpi xmlns:a14="http://schemas.microsoft.com/office/drawing/2010/main"/>
              </a:ext>
            </a:extLst>
          </a:blip>
          <a:stretch>
            <a:fillRect/>
          </a:stretch>
        </p:blipFill>
        <p:spPr>
          <a:xfrm>
            <a:off x="3581400" y="2307224"/>
            <a:ext cx="3202908" cy="3200400"/>
          </a:xfrm>
        </p:spPr>
      </p:pic>
      <p:sp>
        <p:nvSpPr>
          <p:cNvPr id="5" name="Text Placeholder 4"/>
          <p:cNvSpPr>
            <a:spLocks noGrp="1"/>
          </p:cNvSpPr>
          <p:nvPr>
            <p:ph type="body" sz="quarter" idx="13"/>
          </p:nvPr>
        </p:nvSpPr>
        <p:spPr/>
        <p:txBody>
          <a:bodyPr>
            <a:noAutofit/>
          </a:bodyPr>
          <a:lstStyle/>
          <a:p>
            <a:r>
              <a:rPr lang="en-US" dirty="0"/>
              <a:t>High capacity and durability for long life</a:t>
            </a:r>
          </a:p>
        </p:txBody>
      </p:sp>
      <p:grpSp>
        <p:nvGrpSpPr>
          <p:cNvPr id="2" name="Group 5"/>
          <p:cNvGrpSpPr>
            <a:grpSpLocks noChangeAspect="1"/>
          </p:cNvGrpSpPr>
          <p:nvPr/>
        </p:nvGrpSpPr>
        <p:grpSpPr bwMode="auto">
          <a:xfrm>
            <a:off x="7315200" y="2895600"/>
            <a:ext cx="1383066" cy="1920240"/>
            <a:chOff x="-88" y="1872"/>
            <a:chExt cx="1120" cy="1555"/>
          </a:xfrm>
        </p:grpSpPr>
        <p:sp>
          <p:nvSpPr>
            <p:cNvPr id="4" name="AutoShape 4"/>
            <p:cNvSpPr>
              <a:spLocks noChangeAspect="1" noChangeArrowheads="1" noTextEdit="1"/>
            </p:cNvSpPr>
            <p:nvPr/>
          </p:nvSpPr>
          <p:spPr bwMode="auto">
            <a:xfrm>
              <a:off x="-88" y="1872"/>
              <a:ext cx="1120" cy="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8" y="1872"/>
              <a:ext cx="1123" cy="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5"/>
          <p:cNvSpPr txBox="1">
            <a:spLocks/>
          </p:cNvSpPr>
          <p:nvPr/>
        </p:nvSpPr>
        <p:spPr>
          <a:xfrm>
            <a:off x="457200" y="1600200"/>
            <a:ext cx="8153400" cy="838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charset="2"/>
              <a:buChar char="§"/>
              <a:defRPr sz="24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buFont typeface="Arial" panose="020B0604020202020204" pitchFamily="34" charset="0"/>
              <a:buChar char="•"/>
              <a:defRPr sz="1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buFont typeface="Arial" panose="020B0604020202020204" pitchFamily="34" charset="0"/>
              <a:buChar char="•"/>
              <a:defRPr sz="1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Font typeface="Wingdings" charset="2"/>
              <a:buNone/>
            </a:pPr>
            <a:r>
              <a:rPr lang="en-US" dirty="0"/>
              <a:t>NEW Highly Engineered Layered Media simultaneously improves both efficiency and capacity, perfect for new oils </a:t>
            </a:r>
          </a:p>
        </p:txBody>
      </p:sp>
      <p:sp>
        <p:nvSpPr>
          <p:cNvPr id="6" name="Rectangle 5"/>
          <p:cNvSpPr/>
          <p:nvPr/>
        </p:nvSpPr>
        <p:spPr>
          <a:xfrm>
            <a:off x="457200" y="5410200"/>
            <a:ext cx="8241066" cy="400110"/>
          </a:xfrm>
          <a:prstGeom prst="rect">
            <a:avLst/>
          </a:prstGeom>
        </p:spPr>
        <p:txBody>
          <a:bodyPr wrap="square">
            <a:spAutoFit/>
          </a:bodyPr>
          <a:lstStyle/>
          <a:p>
            <a:pPr algn="ctr"/>
            <a:r>
              <a:rPr lang="en-US" sz="1000" dirty="0">
                <a:solidFill>
                  <a:schemeClr val="accent1"/>
                </a:solidFill>
                <a:latin typeface="Arial" panose="020B0604020202020204" pitchFamily="34" charset="0"/>
                <a:cs typeface="Arial" panose="020B0604020202020204" pitchFamily="34" charset="0"/>
              </a:rPr>
              <a:t>BD 50000 Dual-Flow Lube Spin-on fits tractors, loaders, combines, excavators, trucks and other HD equipment with                                   Cummins QSM, QSK, QST30, ISM, ISX15, X15 engines </a:t>
            </a:r>
          </a:p>
        </p:txBody>
      </p:sp>
      <p:sp>
        <p:nvSpPr>
          <p:cNvPr id="10" name="Rectangle 9"/>
          <p:cNvSpPr/>
          <p:nvPr/>
        </p:nvSpPr>
        <p:spPr>
          <a:xfrm>
            <a:off x="6934200" y="4893706"/>
            <a:ext cx="2084225" cy="246221"/>
          </a:xfrm>
          <a:prstGeom prst="rect">
            <a:avLst/>
          </a:prstGeom>
        </p:spPr>
        <p:txBody>
          <a:bodyPr wrap="none">
            <a:spAutoFit/>
          </a:bodyPr>
          <a:lstStyle/>
          <a:p>
            <a:r>
              <a:rPr lang="en-US" sz="1000" dirty="0">
                <a:solidFill>
                  <a:schemeClr val="accent1"/>
                </a:solidFill>
                <a:latin typeface="Arial" panose="020B0604020202020204" pitchFamily="34" charset="0"/>
                <a:cs typeface="Arial" panose="020B0604020202020204" pitchFamily="34" charset="0"/>
              </a:rPr>
              <a:t>Replaces Fleetguard LF14000NN</a:t>
            </a:r>
          </a:p>
        </p:txBody>
      </p:sp>
    </p:spTree>
    <p:custDataLst>
      <p:tags r:id="rId1"/>
    </p:custDataLst>
    <p:extLst>
      <p:ext uri="{BB962C8B-B14F-4D97-AF65-F5344CB8AC3E}">
        <p14:creationId xmlns:p14="http://schemas.microsoft.com/office/powerpoint/2010/main" val="209982263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High Performance Fuel Filters</a:t>
            </a:r>
          </a:p>
        </p:txBody>
      </p:sp>
      <p:sp>
        <p:nvSpPr>
          <p:cNvPr id="5" name="Text Placeholder 4"/>
          <p:cNvSpPr>
            <a:spLocks noGrp="1"/>
          </p:cNvSpPr>
          <p:nvPr>
            <p:ph type="body" sz="quarter" idx="13"/>
          </p:nvPr>
        </p:nvSpPr>
        <p:spPr/>
        <p:txBody>
          <a:bodyPr>
            <a:noAutofit/>
          </a:bodyPr>
          <a:lstStyle/>
          <a:p>
            <a:r>
              <a:rPr lang="en-US" dirty="0"/>
              <a:t>Capture and hold the smallest particles</a:t>
            </a:r>
          </a:p>
        </p:txBody>
      </p:sp>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47560" y="2895600"/>
            <a:ext cx="1524931" cy="1897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5"/>
          <p:cNvSpPr>
            <a:spLocks noGrp="1"/>
          </p:cNvSpPr>
          <p:nvPr>
            <p:ph sz="half" idx="2"/>
          </p:nvPr>
        </p:nvSpPr>
        <p:spPr>
          <a:xfrm>
            <a:off x="457200" y="1600200"/>
            <a:ext cx="8153400" cy="838200"/>
          </a:xfrm>
        </p:spPr>
        <p:txBody>
          <a:bodyPr/>
          <a:lstStyle/>
          <a:p>
            <a:pPr marL="0" indent="0">
              <a:buNone/>
            </a:pPr>
            <a:r>
              <a:rPr lang="en-US" dirty="0"/>
              <a:t>BF9917 Provides unsurpassed protection for John Deere tractors, dozers, harvesters and excavators</a:t>
            </a:r>
          </a:p>
        </p:txBody>
      </p:sp>
      <p:sp>
        <p:nvSpPr>
          <p:cNvPr id="6" name="Rectangle 5"/>
          <p:cNvSpPr/>
          <p:nvPr/>
        </p:nvSpPr>
        <p:spPr>
          <a:xfrm>
            <a:off x="7014279" y="4876800"/>
            <a:ext cx="1736373" cy="246221"/>
          </a:xfrm>
          <a:prstGeom prst="rect">
            <a:avLst/>
          </a:prstGeom>
        </p:spPr>
        <p:txBody>
          <a:bodyPr wrap="none">
            <a:spAutoFit/>
          </a:bodyPr>
          <a:lstStyle/>
          <a:p>
            <a:r>
              <a:rPr lang="en-US" sz="1000" dirty="0">
                <a:solidFill>
                  <a:schemeClr val="accent1"/>
                </a:solidFill>
                <a:latin typeface="Arial" panose="020B0604020202020204" pitchFamily="34" charset="0"/>
                <a:cs typeface="Arial" panose="020B0604020202020204" pitchFamily="34" charset="0"/>
              </a:rPr>
              <a:t>Replaces Deere RE533910</a:t>
            </a: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7600" y="2278380"/>
            <a:ext cx="3200400" cy="3200400"/>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7676" y="2278380"/>
            <a:ext cx="3200400" cy="3200400"/>
          </a:xfrm>
          <a:prstGeom prst="rect">
            <a:avLst/>
          </a:prstGeom>
        </p:spPr>
      </p:pic>
    </p:spTree>
    <p:custDataLst>
      <p:tags r:id="rId1"/>
    </p:custDataLst>
    <p:extLst>
      <p:ext uri="{BB962C8B-B14F-4D97-AF65-F5344CB8AC3E}">
        <p14:creationId xmlns:p14="http://schemas.microsoft.com/office/powerpoint/2010/main" val="340525722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686800" cy="914400"/>
          </a:xfrm>
        </p:spPr>
        <p:txBody>
          <a:bodyPr/>
          <a:lstStyle/>
          <a:p>
            <a:r>
              <a:rPr lang="en-US" dirty="0"/>
              <a:t>Fuel Filter with </a:t>
            </a:r>
            <a:r>
              <a:rPr lang="en-US" dirty="0" err="1"/>
              <a:t>HELM™media</a:t>
            </a:r>
            <a:endParaRPr lang="en-US" dirty="0"/>
          </a:p>
        </p:txBody>
      </p:sp>
      <p:sp>
        <p:nvSpPr>
          <p:cNvPr id="5" name="Text Placeholder 4"/>
          <p:cNvSpPr>
            <a:spLocks noGrp="1"/>
          </p:cNvSpPr>
          <p:nvPr>
            <p:ph type="body" sz="quarter" idx="13"/>
          </p:nvPr>
        </p:nvSpPr>
        <p:spPr>
          <a:xfrm>
            <a:off x="457200" y="822960"/>
            <a:ext cx="8229600" cy="701040"/>
          </a:xfrm>
        </p:spPr>
        <p:txBody>
          <a:bodyPr>
            <a:noAutofit/>
          </a:bodyPr>
          <a:lstStyle/>
          <a:p>
            <a:r>
              <a:rPr lang="en-US" dirty="0"/>
              <a:t>Dual-stage design for extra protection</a:t>
            </a:r>
          </a:p>
        </p:txBody>
      </p:sp>
      <p:sp>
        <p:nvSpPr>
          <p:cNvPr id="10" name="Content Placeholder 5"/>
          <p:cNvSpPr>
            <a:spLocks noGrp="1"/>
          </p:cNvSpPr>
          <p:nvPr>
            <p:ph sz="half" idx="2"/>
          </p:nvPr>
        </p:nvSpPr>
        <p:spPr>
          <a:xfrm>
            <a:off x="457200" y="1600200"/>
            <a:ext cx="8153400" cy="838200"/>
          </a:xfrm>
        </p:spPr>
        <p:txBody>
          <a:bodyPr/>
          <a:lstStyle/>
          <a:p>
            <a:pPr marL="0" indent="0">
              <a:buNone/>
            </a:pPr>
            <a:r>
              <a:rPr lang="en-US" dirty="0"/>
              <a:t>BF46002 with highly engineered layered media protects HD equipment with Cummins QSK engines better than OE</a:t>
            </a:r>
          </a:p>
        </p:txBody>
      </p:sp>
      <p:sp>
        <p:nvSpPr>
          <p:cNvPr id="6" name="Rectangle 5"/>
          <p:cNvSpPr/>
          <p:nvPr/>
        </p:nvSpPr>
        <p:spPr>
          <a:xfrm>
            <a:off x="7068639" y="5010150"/>
            <a:ext cx="1822935" cy="400110"/>
          </a:xfrm>
          <a:prstGeom prst="rect">
            <a:avLst/>
          </a:prstGeom>
        </p:spPr>
        <p:txBody>
          <a:bodyPr wrap="none">
            <a:spAutoFit/>
          </a:bodyPr>
          <a:lstStyle/>
          <a:p>
            <a:r>
              <a:rPr lang="en-US" sz="1000" dirty="0">
                <a:solidFill>
                  <a:schemeClr val="accent1"/>
                </a:solidFill>
                <a:latin typeface="Arial" panose="020B0604020202020204" pitchFamily="34" charset="0"/>
                <a:cs typeface="Arial" panose="020B0604020202020204" pitchFamily="34" charset="0"/>
              </a:rPr>
              <a:t>Replaces Cummins 2881458</a:t>
            </a:r>
          </a:p>
          <a:p>
            <a:r>
              <a:rPr lang="en-US" sz="1000" dirty="0">
                <a:solidFill>
                  <a:schemeClr val="accent1"/>
                </a:solidFill>
                <a:latin typeface="Arial" panose="020B0604020202020204" pitchFamily="34" charset="0"/>
                <a:cs typeface="Arial" panose="020B0604020202020204" pitchFamily="34" charset="0"/>
              </a:rPr>
              <a:t> </a:t>
            </a:r>
          </a:p>
        </p:txBody>
      </p:sp>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381281" y="2876550"/>
            <a:ext cx="1056829" cy="2133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98316" y="2724150"/>
            <a:ext cx="6670323" cy="2700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01200136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screen">
            <a:extLst>
              <a:ext uri="{28A0092B-C50C-407E-A947-70E740481C1C}">
                <a14:useLocalDpi xmlns:a14="http://schemas.microsoft.com/office/drawing/2010/main" val="0"/>
              </a:ext>
            </a:extLst>
          </a:blip>
          <a:stretch>
            <a:fillRect/>
          </a:stretch>
        </p:blipFill>
        <p:spPr bwMode="auto">
          <a:xfrm>
            <a:off x="6976053" y="3937744"/>
            <a:ext cx="72085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r>
              <a:rPr lang="en-US" dirty="0"/>
              <a:t>High Performance Fuel Filters</a:t>
            </a:r>
          </a:p>
        </p:txBody>
      </p:sp>
      <p:pic>
        <p:nvPicPr>
          <p:cNvPr id="7" name="Content Placeholder 6"/>
          <p:cNvPicPr>
            <a:picLocks noGrp="1" noChangeAspect="1"/>
          </p:cNvPicPr>
          <p:nvPr>
            <p:ph sz="half" idx="2"/>
          </p:nvPr>
        </p:nvPicPr>
        <p:blipFill>
          <a:blip r:embed="rId5" cstate="screen">
            <a:extLst>
              <a:ext uri="{28A0092B-C50C-407E-A947-70E740481C1C}">
                <a14:useLocalDpi xmlns:a14="http://schemas.microsoft.com/office/drawing/2010/main"/>
              </a:ext>
            </a:extLst>
          </a:blip>
          <a:stretch>
            <a:fillRect/>
          </a:stretch>
        </p:blipFill>
        <p:spPr>
          <a:xfrm>
            <a:off x="76200" y="2438400"/>
            <a:ext cx="3770091" cy="3767137"/>
          </a:xfrm>
        </p:spPr>
      </p:pic>
      <p:pic>
        <p:nvPicPr>
          <p:cNvPr id="8" name="Content Placeholder 7"/>
          <p:cNvPicPr>
            <a:picLocks noGrp="1" noChangeAspect="1"/>
          </p:cNvPicPr>
          <p:nvPr>
            <p:ph sz="quarter" idx="4"/>
          </p:nvPr>
        </p:nvPicPr>
        <p:blipFill>
          <a:blip r:embed="rId6" cstate="screen">
            <a:extLst>
              <a:ext uri="{28A0092B-C50C-407E-A947-70E740481C1C}">
                <a14:useLocalDpi xmlns:a14="http://schemas.microsoft.com/office/drawing/2010/main"/>
              </a:ext>
            </a:extLst>
          </a:blip>
          <a:stretch>
            <a:fillRect/>
          </a:stretch>
        </p:blipFill>
        <p:spPr>
          <a:xfrm>
            <a:off x="3200400" y="2438400"/>
            <a:ext cx="3767137" cy="3767137"/>
          </a:xfrm>
        </p:spPr>
      </p:pic>
      <p:sp>
        <p:nvSpPr>
          <p:cNvPr id="5" name="Text Placeholder 4"/>
          <p:cNvSpPr>
            <a:spLocks noGrp="1"/>
          </p:cNvSpPr>
          <p:nvPr>
            <p:ph type="body" sz="quarter" idx="13"/>
          </p:nvPr>
        </p:nvSpPr>
        <p:spPr/>
        <p:txBody>
          <a:bodyPr>
            <a:noAutofit/>
          </a:bodyPr>
          <a:lstStyle/>
          <a:p>
            <a:r>
              <a:rPr lang="en-US" dirty="0"/>
              <a:t>Capture and hold the smallest particles</a:t>
            </a:r>
          </a:p>
        </p:txBody>
      </p:sp>
      <p:sp>
        <p:nvSpPr>
          <p:cNvPr id="9" name="Content Placeholder 5"/>
          <p:cNvSpPr txBox="1">
            <a:spLocks/>
          </p:cNvSpPr>
          <p:nvPr/>
        </p:nvSpPr>
        <p:spPr>
          <a:xfrm>
            <a:off x="457199" y="1600200"/>
            <a:ext cx="8001001" cy="1219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Wingdings" charset="2"/>
              <a:buChar char="§"/>
              <a:defRPr sz="24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buFont typeface="Arial" panose="020B0604020202020204" pitchFamily="34" charset="0"/>
              <a:buChar char="•"/>
              <a:defRPr sz="1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buFont typeface="Arial" panose="020B0604020202020204" pitchFamily="34" charset="0"/>
              <a:buChar char="•"/>
              <a:defRPr sz="1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a:t>BF9927, PF9928 &amp; PF9929 NEW fuel filters for heavy duty Kenworth &amp; Peterbilt trucks with Paccar MX and Cummins ISX engines</a:t>
            </a:r>
          </a:p>
        </p:txBody>
      </p:sp>
      <p:pic>
        <p:nvPicPr>
          <p:cNvPr id="6146" name="Picture 2"/>
          <p:cNvPicPr>
            <a:picLocks noChangeAspect="1" noChangeArrowheads="1"/>
          </p:cNvPicPr>
          <p:nvPr/>
        </p:nvPicPr>
        <p:blipFill>
          <a:blip r:embed="rId7" cstate="screen">
            <a:extLst>
              <a:ext uri="{28A0092B-C50C-407E-A947-70E740481C1C}">
                <a14:useLocalDpi xmlns:a14="http://schemas.microsoft.com/office/drawing/2010/main" val="0"/>
              </a:ext>
            </a:extLst>
          </a:blip>
          <a:stretch>
            <a:fillRect/>
          </a:stretch>
        </p:blipFill>
        <p:spPr bwMode="auto">
          <a:xfrm>
            <a:off x="7776999" y="2354580"/>
            <a:ext cx="1133855"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858000" y="3011620"/>
            <a:ext cx="990600" cy="553998"/>
          </a:xfrm>
          <a:prstGeom prst="rect">
            <a:avLst/>
          </a:prstGeom>
        </p:spPr>
        <p:txBody>
          <a:bodyPr wrap="square">
            <a:spAutoFit/>
          </a:bodyPr>
          <a:lstStyle/>
          <a:p>
            <a:r>
              <a:rPr lang="en-US" sz="1000" dirty="0">
                <a:solidFill>
                  <a:schemeClr val="accent1"/>
                </a:solidFill>
                <a:latin typeface="Arial" panose="020B0604020202020204" pitchFamily="34" charset="0"/>
                <a:cs typeface="Arial" panose="020B0604020202020204" pitchFamily="34" charset="0"/>
              </a:rPr>
              <a:t>Replaces </a:t>
            </a:r>
          </a:p>
          <a:p>
            <a:r>
              <a:rPr lang="en-US" sz="1000" dirty="0">
                <a:solidFill>
                  <a:schemeClr val="accent1"/>
                </a:solidFill>
                <a:latin typeface="Arial" panose="020B0604020202020204" pitchFamily="34" charset="0"/>
                <a:cs typeface="Arial" panose="020B0604020202020204" pitchFamily="34" charset="0"/>
              </a:rPr>
              <a:t>Paccar 1655115</a:t>
            </a:r>
          </a:p>
        </p:txBody>
      </p:sp>
      <p:sp>
        <p:nvSpPr>
          <p:cNvPr id="4" name="Rectangle 3"/>
          <p:cNvSpPr/>
          <p:nvPr/>
        </p:nvSpPr>
        <p:spPr>
          <a:xfrm>
            <a:off x="6781800" y="5417819"/>
            <a:ext cx="2362200" cy="246221"/>
          </a:xfrm>
          <a:prstGeom prst="rect">
            <a:avLst/>
          </a:prstGeom>
        </p:spPr>
        <p:txBody>
          <a:bodyPr wrap="square">
            <a:spAutoFit/>
          </a:bodyPr>
          <a:lstStyle/>
          <a:p>
            <a:r>
              <a:rPr lang="en-US" sz="1000" dirty="0">
                <a:solidFill>
                  <a:schemeClr val="accent1"/>
                </a:solidFill>
                <a:latin typeface="Arial" panose="020B0604020202020204" pitchFamily="34" charset="0"/>
                <a:cs typeface="Arial" panose="020B0604020202020204" pitchFamily="34" charset="0"/>
              </a:rPr>
              <a:t> Replaces Paccar K371004 , K371009 </a:t>
            </a:r>
          </a:p>
        </p:txBody>
      </p:sp>
      <p:pic>
        <p:nvPicPr>
          <p:cNvPr id="6" name="Picture 5"/>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891500" y="3937744"/>
            <a:ext cx="704088" cy="1371600"/>
          </a:xfrm>
          <a:prstGeom prst="rect">
            <a:avLst/>
          </a:prstGeom>
        </p:spPr>
      </p:pic>
    </p:spTree>
    <p:custDataLst>
      <p:tags r:id="rId1"/>
    </p:custDataLst>
    <p:extLst>
      <p:ext uri="{BB962C8B-B14F-4D97-AF65-F5344CB8AC3E}">
        <p14:creationId xmlns:p14="http://schemas.microsoft.com/office/powerpoint/2010/main" val="8588553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a:prstGeom prst="rect">
            <a:avLst/>
          </a:prstGeom>
        </p:spPr>
        <p:txBody>
          <a:bodyPr/>
          <a:lstStyle/>
          <a:p>
            <a:pPr>
              <a:defRPr/>
            </a:pPr>
            <a:fld id="{5B43082A-ED4C-40A8-8FE1-CB474D093D88}" type="slidenum">
              <a:rPr lang="en-US" altLang="en-US" smtClean="0">
                <a:solidFill>
                  <a:srgbClr val="262626">
                    <a:tint val="75000"/>
                  </a:srgbClr>
                </a:solidFill>
              </a:rPr>
              <a:pPr>
                <a:defRPr/>
              </a:pPr>
              <a:t>2</a:t>
            </a:fld>
            <a:endParaRPr lang="en-US" altLang="en-US" dirty="0">
              <a:solidFill>
                <a:srgbClr val="262626">
                  <a:tint val="75000"/>
                </a:srgbClr>
              </a:solidFill>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599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5713910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NEW EnduraPanel™ Air Filters</a:t>
            </a:r>
          </a:p>
        </p:txBody>
      </p:sp>
      <p:sp>
        <p:nvSpPr>
          <p:cNvPr id="9" name="Text Placeholder 8"/>
          <p:cNvSpPr>
            <a:spLocks noGrp="1"/>
          </p:cNvSpPr>
          <p:nvPr>
            <p:ph type="body" sz="quarter" idx="13"/>
          </p:nvPr>
        </p:nvSpPr>
        <p:spPr>
          <a:xfrm>
            <a:off x="457200" y="822960"/>
            <a:ext cx="8534400" cy="381000"/>
          </a:xfrm>
        </p:spPr>
        <p:txBody>
          <a:bodyPr>
            <a:noAutofit/>
          </a:bodyPr>
          <a:lstStyle/>
          <a:p>
            <a:r>
              <a:rPr lang="en-US" dirty="0"/>
              <a:t>Superior protection for off-road equipment</a:t>
            </a:r>
          </a:p>
          <a:p>
            <a:endParaRPr lang="en-US" dirty="0"/>
          </a:p>
        </p:txBody>
      </p:sp>
      <p:sp>
        <p:nvSpPr>
          <p:cNvPr id="6" name="Text Placeholder 4"/>
          <p:cNvSpPr txBox="1">
            <a:spLocks/>
          </p:cNvSpPr>
          <p:nvPr/>
        </p:nvSpPr>
        <p:spPr>
          <a:xfrm>
            <a:off x="457200" y="1447800"/>
            <a:ext cx="8229600" cy="381000"/>
          </a:xfrm>
          <a:prstGeom prst="rect">
            <a:avLst/>
          </a:prstGeom>
        </p:spPr>
        <p:txBody>
          <a:bodyPr>
            <a:noAutofit/>
          </a:bodyPr>
          <a:lstStyle>
            <a:lvl1pPr marL="342900" indent="-342900" algn="l" defTabSz="914400" rtl="0" eaLnBrk="1" latinLnBrk="0" hangingPunct="1">
              <a:spcBef>
                <a:spcPct val="20000"/>
              </a:spcBef>
              <a:buFont typeface="Wingdings" charset="2"/>
              <a:buChar char="§"/>
              <a:defRPr sz="32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11" name="Content Placeholder 5"/>
          <p:cNvSpPr txBox="1">
            <a:spLocks/>
          </p:cNvSpPr>
          <p:nvPr/>
        </p:nvSpPr>
        <p:spPr>
          <a:xfrm>
            <a:off x="472440" y="1737360"/>
            <a:ext cx="5029200" cy="15240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Wingdings" charset="2"/>
              <a:buChar char="§"/>
              <a:defRPr sz="24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buFont typeface="Arial" panose="020B0604020202020204" pitchFamily="34" charset="0"/>
              <a:buChar char="•"/>
              <a:defRPr sz="1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buFont typeface="Arial" panose="020B0604020202020204" pitchFamily="34" charset="0"/>
              <a:buChar char="•"/>
              <a:defRPr sz="1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Font typeface="Wingdings" charset="2"/>
              <a:buNone/>
            </a:pPr>
            <a:r>
              <a:rPr lang="en-US" dirty="0"/>
              <a:t>NEW EnduraPanel™ technology combines high efficiency and capacity in an extremely rugged, compact design that outperforms the OE</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7400" y="1430845"/>
            <a:ext cx="2895599" cy="2236850"/>
          </a:xfrm>
          <a:prstGeom prst="rect">
            <a:avLst/>
          </a:prstGeom>
        </p:spPr>
      </p:pic>
      <p:sp>
        <p:nvSpPr>
          <p:cNvPr id="2" name="TextBox 1"/>
          <p:cNvSpPr txBox="1"/>
          <p:nvPr/>
        </p:nvSpPr>
        <p:spPr>
          <a:xfrm>
            <a:off x="762000" y="5486400"/>
            <a:ext cx="7772400" cy="246221"/>
          </a:xfrm>
          <a:prstGeom prst="rect">
            <a:avLst/>
          </a:prstGeom>
          <a:noFill/>
        </p:spPr>
        <p:txBody>
          <a:bodyPr wrap="square" rtlCol="0">
            <a:spAutoFit/>
          </a:bodyPr>
          <a:lstStyle/>
          <a:p>
            <a:r>
              <a:rPr lang="en-US" sz="1000" dirty="0">
                <a:solidFill>
                  <a:schemeClr val="accent1"/>
                </a:solidFill>
                <a:latin typeface="Arial" panose="020B0604020202020204" pitchFamily="34" charset="0"/>
                <a:cs typeface="Arial" panose="020B0604020202020204" pitchFamily="34" charset="0"/>
              </a:rPr>
              <a:t>NEW PA31010 EnduraPanel™ Air Filter fits Bobcat loaders, use with PA31011 safety filter. More EnduraPanel filters coming soon. </a:t>
            </a:r>
          </a:p>
        </p:txBody>
      </p:sp>
      <p:pic>
        <p:nvPicPr>
          <p:cNvPr id="4" name="Picture 3"/>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823545" y="3261360"/>
            <a:ext cx="2710855" cy="2371010"/>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113702" y="3261360"/>
            <a:ext cx="2712981" cy="2371010"/>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03859" y="3261360"/>
            <a:ext cx="2712981" cy="2371010"/>
          </a:xfrm>
          <a:prstGeom prst="rect">
            <a:avLst/>
          </a:prstGeom>
        </p:spPr>
      </p:pic>
    </p:spTree>
    <p:custDataLst>
      <p:tags r:id="rId1"/>
    </p:custDataLst>
    <p:extLst>
      <p:ext uri="{BB962C8B-B14F-4D97-AF65-F5344CB8AC3E}">
        <p14:creationId xmlns:p14="http://schemas.microsoft.com/office/powerpoint/2010/main" val="108546511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1160" y="2743200"/>
            <a:ext cx="5105400" cy="2595191"/>
            <a:chOff x="203540" y="2667000"/>
            <a:chExt cx="5105400" cy="2595191"/>
          </a:xfrm>
        </p:grpSpPr>
        <p:pic>
          <p:nvPicPr>
            <p:cNvPr id="717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3540" y="2667000"/>
              <a:ext cx="5105400" cy="231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26720" y="4862081"/>
              <a:ext cx="2232659" cy="400110"/>
            </a:xfrm>
            <a:prstGeom prst="rect">
              <a:avLst/>
            </a:prstGeom>
          </p:spPr>
          <p:txBody>
            <a:bodyPr wrap="square">
              <a:spAutoFit/>
            </a:bodyPr>
            <a:lstStyle/>
            <a:p>
              <a:r>
                <a:rPr lang="en-US" sz="1000" dirty="0">
                  <a:solidFill>
                    <a:schemeClr val="accent1"/>
                  </a:solidFill>
                  <a:latin typeface="Arial" panose="020B0604020202020204" pitchFamily="34" charset="0"/>
                  <a:cs typeface="Arial" panose="020B0604020202020204" pitchFamily="34" charset="0"/>
                </a:rPr>
                <a:t>CA30102 replaces Paccar P611698 on heavy duty Kenworth trucks </a:t>
              </a:r>
            </a:p>
          </p:txBody>
        </p:sp>
      </p:grpSp>
      <p:sp>
        <p:nvSpPr>
          <p:cNvPr id="3" name="Title 2"/>
          <p:cNvSpPr>
            <a:spLocks noGrp="1"/>
          </p:cNvSpPr>
          <p:nvPr>
            <p:ph type="title"/>
          </p:nvPr>
        </p:nvSpPr>
        <p:spPr>
          <a:xfrm>
            <a:off x="457200" y="76200"/>
            <a:ext cx="8229600" cy="914400"/>
          </a:xfrm>
        </p:spPr>
        <p:txBody>
          <a:bodyPr/>
          <a:lstStyle/>
          <a:p>
            <a:r>
              <a:rPr lang="en-US" dirty="0"/>
              <a:t>Channel Flow EXO™ Air Filters</a:t>
            </a:r>
          </a:p>
        </p:txBody>
      </p:sp>
      <p:pic>
        <p:nvPicPr>
          <p:cNvPr id="8" name="Content Placeholder 7"/>
          <p:cNvPicPr>
            <a:picLocks noGrp="1" noChangeAspect="1"/>
          </p:cNvPicPr>
          <p:nvPr>
            <p:ph sz="quarter" idx="4"/>
          </p:nvPr>
        </p:nvPicPr>
        <p:blipFill rotWithShape="1">
          <a:blip r:embed="rId5" cstate="screen">
            <a:extLst>
              <a:ext uri="{28A0092B-C50C-407E-A947-70E740481C1C}">
                <a14:useLocalDpi xmlns:a14="http://schemas.microsoft.com/office/drawing/2010/main"/>
              </a:ext>
            </a:extLst>
          </a:blip>
          <a:srcRect/>
          <a:stretch/>
        </p:blipFill>
        <p:spPr>
          <a:xfrm>
            <a:off x="6172200" y="4077220"/>
            <a:ext cx="2743200" cy="1722121"/>
          </a:xfrm>
        </p:spPr>
      </p:pic>
      <p:sp>
        <p:nvSpPr>
          <p:cNvPr id="9" name="Text Placeholder 8"/>
          <p:cNvSpPr>
            <a:spLocks noGrp="1"/>
          </p:cNvSpPr>
          <p:nvPr>
            <p:ph type="body" sz="quarter" idx="13"/>
          </p:nvPr>
        </p:nvSpPr>
        <p:spPr>
          <a:xfrm>
            <a:off x="457200" y="822960"/>
            <a:ext cx="8229600" cy="381000"/>
          </a:xfrm>
        </p:spPr>
        <p:txBody>
          <a:bodyPr>
            <a:noAutofit/>
          </a:bodyPr>
          <a:lstStyle/>
          <a:p>
            <a:r>
              <a:rPr lang="en-US" dirty="0"/>
              <a:t>Highest efficiency over the full filter life</a:t>
            </a:r>
          </a:p>
          <a:p>
            <a:endParaRPr lang="en-US" dirty="0"/>
          </a:p>
        </p:txBody>
      </p:sp>
      <p:sp>
        <p:nvSpPr>
          <p:cNvPr id="6" name="Text Placeholder 4"/>
          <p:cNvSpPr txBox="1">
            <a:spLocks/>
          </p:cNvSpPr>
          <p:nvPr/>
        </p:nvSpPr>
        <p:spPr>
          <a:xfrm>
            <a:off x="457200" y="1447800"/>
            <a:ext cx="8229600" cy="381000"/>
          </a:xfrm>
          <a:prstGeom prst="rect">
            <a:avLst/>
          </a:prstGeom>
        </p:spPr>
        <p:txBody>
          <a:bodyPr>
            <a:noAutofit/>
          </a:bodyPr>
          <a:lstStyle>
            <a:lvl1pPr marL="342900" indent="-342900" algn="l" defTabSz="914400" rtl="0" eaLnBrk="1" latinLnBrk="0" hangingPunct="1">
              <a:spcBef>
                <a:spcPct val="20000"/>
              </a:spcBef>
              <a:buFont typeface="Wingdings" charset="2"/>
              <a:buChar char="§"/>
              <a:defRPr sz="32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dirty="0"/>
          </a:p>
        </p:txBody>
      </p:sp>
      <p:pic>
        <p:nvPicPr>
          <p:cNvPr id="7" name="Content Placeholder 6"/>
          <p:cNvPicPr>
            <a:picLocks noGrp="1" noChangeAspect="1"/>
          </p:cNvPicPr>
          <p:nvPr>
            <p:ph sz="half" idx="2"/>
          </p:nvPr>
        </p:nvPicPr>
        <p:blipFill rotWithShape="1">
          <a:blip r:embed="rId6" cstate="screen">
            <a:extLst>
              <a:ext uri="{28A0092B-C50C-407E-A947-70E740481C1C}">
                <a14:useLocalDpi xmlns:a14="http://schemas.microsoft.com/office/drawing/2010/main"/>
              </a:ext>
            </a:extLst>
          </a:blip>
          <a:srcRect/>
          <a:stretch/>
        </p:blipFill>
        <p:spPr>
          <a:xfrm>
            <a:off x="6172200" y="2011680"/>
            <a:ext cx="2745348" cy="1928716"/>
          </a:xfrm>
        </p:spPr>
      </p:pic>
      <p:sp>
        <p:nvSpPr>
          <p:cNvPr id="11" name="Content Placeholder 5"/>
          <p:cNvSpPr txBox="1">
            <a:spLocks/>
          </p:cNvSpPr>
          <p:nvPr/>
        </p:nvSpPr>
        <p:spPr>
          <a:xfrm>
            <a:off x="457200" y="1447800"/>
            <a:ext cx="5334000" cy="1752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Wingdings" charset="2"/>
              <a:buChar char="§"/>
              <a:defRPr sz="24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buFont typeface="Arial" panose="020B0604020202020204" pitchFamily="34" charset="0"/>
              <a:buChar char="•"/>
              <a:defRPr sz="1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buFont typeface="Arial" panose="020B0604020202020204" pitchFamily="34" charset="0"/>
              <a:buChar char="•"/>
              <a:defRPr sz="1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Font typeface="Wingdings" charset="2"/>
              <a:buNone/>
            </a:pPr>
            <a:r>
              <a:rPr lang="en-US" sz="2200" dirty="0"/>
              <a:t>Channel Flow EXO are built extra tough to maintain structural integrity under the harshest conditions and outperform the competition</a:t>
            </a:r>
          </a:p>
        </p:txBody>
      </p:sp>
    </p:spTree>
    <p:custDataLst>
      <p:tags r:id="rId1"/>
    </p:custDataLst>
    <p:extLst>
      <p:ext uri="{BB962C8B-B14F-4D97-AF65-F5344CB8AC3E}">
        <p14:creationId xmlns:p14="http://schemas.microsoft.com/office/powerpoint/2010/main" val="406743083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458200" cy="914400"/>
          </a:xfrm>
        </p:spPr>
        <p:txBody>
          <a:bodyPr/>
          <a:lstStyle/>
          <a:p>
            <a:r>
              <a:rPr lang="en-US" dirty="0"/>
              <a:t>NEW Channel Flow EXO™ Round</a:t>
            </a:r>
          </a:p>
        </p:txBody>
      </p:sp>
      <p:sp>
        <p:nvSpPr>
          <p:cNvPr id="9" name="Text Placeholder 8"/>
          <p:cNvSpPr>
            <a:spLocks noGrp="1"/>
          </p:cNvSpPr>
          <p:nvPr>
            <p:ph type="body" sz="quarter" idx="13"/>
          </p:nvPr>
        </p:nvSpPr>
        <p:spPr>
          <a:xfrm>
            <a:off x="457200" y="822960"/>
            <a:ext cx="8229600" cy="1158240"/>
          </a:xfrm>
        </p:spPr>
        <p:txBody>
          <a:bodyPr>
            <a:noAutofit/>
          </a:bodyPr>
          <a:lstStyle/>
          <a:p>
            <a:pPr>
              <a:spcBef>
                <a:spcPts val="0"/>
              </a:spcBef>
            </a:pPr>
            <a:r>
              <a:rPr lang="en-US" dirty="0"/>
              <a:t>Tough protection for hard working dump trucks, snow plows, cement mixers…</a:t>
            </a:r>
          </a:p>
          <a:p>
            <a:endParaRPr lang="en-US" dirty="0"/>
          </a:p>
        </p:txBody>
      </p:sp>
      <p:sp>
        <p:nvSpPr>
          <p:cNvPr id="6" name="Text Placeholder 4"/>
          <p:cNvSpPr txBox="1">
            <a:spLocks/>
          </p:cNvSpPr>
          <p:nvPr/>
        </p:nvSpPr>
        <p:spPr>
          <a:xfrm>
            <a:off x="457200" y="1447800"/>
            <a:ext cx="8229600" cy="381000"/>
          </a:xfrm>
          <a:prstGeom prst="rect">
            <a:avLst/>
          </a:prstGeom>
        </p:spPr>
        <p:txBody>
          <a:bodyPr>
            <a:noAutofit/>
          </a:bodyPr>
          <a:lstStyle>
            <a:lvl1pPr marL="342900" indent="-342900" algn="l" defTabSz="914400" rtl="0" eaLnBrk="1" latinLnBrk="0" hangingPunct="1">
              <a:spcBef>
                <a:spcPct val="20000"/>
              </a:spcBef>
              <a:buFont typeface="Wingdings" charset="2"/>
              <a:buChar char="§"/>
              <a:defRPr sz="32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11" name="Content Placeholder 5"/>
          <p:cNvSpPr txBox="1">
            <a:spLocks/>
          </p:cNvSpPr>
          <p:nvPr/>
        </p:nvSpPr>
        <p:spPr>
          <a:xfrm>
            <a:off x="457200" y="1981200"/>
            <a:ext cx="845820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Wingdings" charset="2"/>
              <a:buChar char="§"/>
              <a:defRPr sz="24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buFont typeface="Arial" panose="020B0604020202020204" pitchFamily="34" charset="0"/>
              <a:buChar char="•"/>
              <a:defRPr sz="1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buFont typeface="Arial" panose="020B0604020202020204" pitchFamily="34" charset="0"/>
              <a:buChar char="•"/>
              <a:defRPr sz="1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b="1" dirty="0"/>
              <a:t>CA30131</a:t>
            </a:r>
            <a:r>
              <a:rPr lang="en-US" sz="2200" b="1" dirty="0"/>
              <a:t> </a:t>
            </a:r>
            <a:r>
              <a:rPr lang="en-US" sz="1800" dirty="0"/>
              <a:t>Fits Freightliner 108SD w/Cummins ISL (8.9L), ISB (6.7L) Engines</a:t>
            </a:r>
          </a:p>
          <a:p>
            <a:pPr marL="0" indent="0">
              <a:buNone/>
            </a:pPr>
            <a:r>
              <a:rPr lang="en-US" sz="2000" b="1" dirty="0"/>
              <a:t>CA30132</a:t>
            </a:r>
            <a:r>
              <a:rPr lang="en-US" sz="2200" b="1" dirty="0"/>
              <a:t> </a:t>
            </a:r>
            <a:r>
              <a:rPr lang="en-US" sz="1800" dirty="0"/>
              <a:t>Fits Freightliner 114SD w/Cummins ISC, ISL and ISL-G engines; 		           Western Star 4700 w/Cummins ISL, ISC and DD13 engines </a:t>
            </a:r>
          </a:p>
        </p:txBody>
      </p:sp>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1963" y="3381375"/>
            <a:ext cx="2091229" cy="1554480"/>
          </a:xfrm>
          <a:prstGeom prst="rect">
            <a:avLst/>
          </a:prstGeom>
        </p:spPr>
      </p:pic>
      <p:sp>
        <p:nvSpPr>
          <p:cNvPr id="15" name="Rectangle 14"/>
          <p:cNvSpPr/>
          <p:nvPr/>
        </p:nvSpPr>
        <p:spPr>
          <a:xfrm>
            <a:off x="691488" y="5358754"/>
            <a:ext cx="1826141" cy="246221"/>
          </a:xfrm>
          <a:prstGeom prst="rect">
            <a:avLst/>
          </a:prstGeom>
        </p:spPr>
        <p:txBody>
          <a:bodyPr wrap="none">
            <a:spAutoFit/>
          </a:bodyPr>
          <a:lstStyle/>
          <a:p>
            <a:r>
              <a:rPr lang="en-US" sz="1000" dirty="0">
                <a:solidFill>
                  <a:schemeClr val="accent1"/>
                </a:solidFill>
                <a:latin typeface="Arial" panose="020B0604020202020204" pitchFamily="34" charset="0"/>
                <a:cs typeface="Arial" panose="020B0604020202020204" pitchFamily="34" charset="0"/>
              </a:rPr>
              <a:t>CA30132 Replaces P619498</a:t>
            </a:r>
          </a:p>
        </p:txBody>
      </p:sp>
      <p:sp>
        <p:nvSpPr>
          <p:cNvPr id="17" name="Rectangle 16"/>
          <p:cNvSpPr/>
          <p:nvPr/>
        </p:nvSpPr>
        <p:spPr>
          <a:xfrm>
            <a:off x="691488" y="5116109"/>
            <a:ext cx="1826141" cy="246221"/>
          </a:xfrm>
          <a:prstGeom prst="rect">
            <a:avLst/>
          </a:prstGeom>
        </p:spPr>
        <p:txBody>
          <a:bodyPr wrap="none">
            <a:spAutoFit/>
          </a:bodyPr>
          <a:lstStyle/>
          <a:p>
            <a:r>
              <a:rPr lang="en-US" sz="1000" dirty="0">
                <a:solidFill>
                  <a:schemeClr val="accent1"/>
                </a:solidFill>
                <a:latin typeface="Arial" panose="020B0604020202020204" pitchFamily="34" charset="0"/>
                <a:cs typeface="Arial" panose="020B0604020202020204" pitchFamily="34" charset="0"/>
              </a:rPr>
              <a:t>CA30131 Replaces P621097</a:t>
            </a:r>
          </a:p>
        </p:txBody>
      </p:sp>
      <p:pic>
        <p:nvPicPr>
          <p:cNvPr id="1026" name="Picture 2" descr="I:\Current Reports\Performance Data\Baldwin Graphs\1801_B_CA30131_Efficiency.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743200" y="2819400"/>
            <a:ext cx="3203015"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I:\Current Reports\Performance Data\Baldwin Graphs\1801_B_CA30131_Capacity.pn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715000" y="2819400"/>
            <a:ext cx="3200400" cy="3200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302603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Premium Radial Seal Filters </a:t>
            </a:r>
          </a:p>
        </p:txBody>
      </p:sp>
      <p:sp>
        <p:nvSpPr>
          <p:cNvPr id="9" name="Text Placeholder 8"/>
          <p:cNvSpPr>
            <a:spLocks noGrp="1"/>
          </p:cNvSpPr>
          <p:nvPr>
            <p:ph type="body" sz="quarter" idx="13"/>
          </p:nvPr>
        </p:nvSpPr>
        <p:spPr>
          <a:xfrm>
            <a:off x="457200" y="822960"/>
            <a:ext cx="8686800" cy="381000"/>
          </a:xfrm>
        </p:spPr>
        <p:txBody>
          <a:bodyPr>
            <a:noAutofit/>
          </a:bodyPr>
          <a:lstStyle/>
          <a:p>
            <a:r>
              <a:rPr lang="en-US" dirty="0"/>
              <a:t>Perform in the toughest, dirtiest conditions</a:t>
            </a:r>
          </a:p>
          <a:p>
            <a:endParaRPr lang="en-US" dirty="0"/>
          </a:p>
        </p:txBody>
      </p:sp>
      <p:sp>
        <p:nvSpPr>
          <p:cNvPr id="6" name="Text Placeholder 4"/>
          <p:cNvSpPr txBox="1">
            <a:spLocks/>
          </p:cNvSpPr>
          <p:nvPr/>
        </p:nvSpPr>
        <p:spPr>
          <a:xfrm>
            <a:off x="457200" y="1447800"/>
            <a:ext cx="8229600" cy="381000"/>
          </a:xfrm>
          <a:prstGeom prst="rect">
            <a:avLst/>
          </a:prstGeom>
        </p:spPr>
        <p:txBody>
          <a:bodyPr>
            <a:noAutofit/>
          </a:bodyPr>
          <a:lstStyle>
            <a:lvl1pPr marL="342900" indent="-342900" algn="l" defTabSz="914400" rtl="0" eaLnBrk="1" latinLnBrk="0" hangingPunct="1">
              <a:spcBef>
                <a:spcPct val="20000"/>
              </a:spcBef>
              <a:buFont typeface="Wingdings" charset="2"/>
              <a:buChar char="§"/>
              <a:defRPr sz="32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11" name="Content Placeholder 5"/>
          <p:cNvSpPr txBox="1">
            <a:spLocks/>
          </p:cNvSpPr>
          <p:nvPr/>
        </p:nvSpPr>
        <p:spPr>
          <a:xfrm>
            <a:off x="457200" y="1600200"/>
            <a:ext cx="8153400" cy="838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charset="2"/>
              <a:buChar char="§"/>
              <a:defRPr sz="24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buFont typeface="Arial" panose="020B0604020202020204" pitchFamily="34" charset="0"/>
              <a:buChar char="•"/>
              <a:defRPr sz="1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buFont typeface="Arial" panose="020B0604020202020204" pitchFamily="34" charset="0"/>
              <a:buChar char="•"/>
              <a:defRPr sz="1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a:t>RS30182 provides OE level protection to Fendt combines, Massey Ferguson and New Holland harvesters </a:t>
            </a: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 y="2400300"/>
            <a:ext cx="3200400" cy="3200400"/>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71800" y="2400300"/>
            <a:ext cx="3200400" cy="3200400"/>
          </a:xfrm>
          <a:prstGeom prst="rect">
            <a:avLst/>
          </a:prstGeom>
        </p:spPr>
      </p:pic>
      <p:pic>
        <p:nvPicPr>
          <p:cNvPr id="8194" name="Picture 2"/>
          <p:cNvPicPr>
            <a:picLocks noChangeAspect="1" noChangeArrowheads="1"/>
          </p:cNvPicPr>
          <p:nvPr/>
        </p:nvPicPr>
        <p:blipFill>
          <a:blip r:embed="rId6" cstate="screen">
            <a:extLst>
              <a:ext uri="{28A0092B-C50C-407E-A947-70E740481C1C}">
                <a14:useLocalDpi xmlns:a14="http://schemas.microsoft.com/office/drawing/2010/main" val="0"/>
              </a:ext>
            </a:extLst>
          </a:blip>
          <a:stretch>
            <a:fillRect/>
          </a:stretch>
        </p:blipFill>
        <p:spPr bwMode="auto">
          <a:xfrm>
            <a:off x="7006986" y="2762250"/>
            <a:ext cx="1000887"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6858000" y="5029200"/>
            <a:ext cx="1676400" cy="707886"/>
          </a:xfrm>
          <a:prstGeom prst="rect">
            <a:avLst/>
          </a:prstGeom>
        </p:spPr>
        <p:txBody>
          <a:bodyPr wrap="square">
            <a:spAutoFit/>
          </a:bodyPr>
          <a:lstStyle/>
          <a:p>
            <a:r>
              <a:rPr lang="en-US" sz="1000" dirty="0">
                <a:solidFill>
                  <a:schemeClr val="accent1"/>
                </a:solidFill>
                <a:latin typeface="Arial" panose="020B0604020202020204" pitchFamily="34" charset="0"/>
                <a:cs typeface="Arial" panose="020B0604020202020204" pitchFamily="34" charset="0"/>
              </a:rPr>
              <a:t>Replaces </a:t>
            </a:r>
          </a:p>
          <a:p>
            <a:r>
              <a:rPr lang="en-US" sz="1000" dirty="0">
                <a:solidFill>
                  <a:schemeClr val="accent1"/>
                </a:solidFill>
                <a:latin typeface="Arial" panose="020B0604020202020204" pitchFamily="34" charset="0"/>
                <a:cs typeface="Arial" panose="020B0604020202020204" pitchFamily="34" charset="0"/>
              </a:rPr>
              <a:t>New Holland 84072431 Donaldson P789638 Fleetguard AF26214 </a:t>
            </a:r>
          </a:p>
        </p:txBody>
      </p:sp>
    </p:spTree>
    <p:custDataLst>
      <p:tags r:id="rId1"/>
    </p:custDataLst>
    <p:extLst>
      <p:ext uri="{BB962C8B-B14F-4D97-AF65-F5344CB8AC3E}">
        <p14:creationId xmlns:p14="http://schemas.microsoft.com/office/powerpoint/2010/main" val="88982829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Broad Distribution Network</a:t>
            </a:r>
          </a:p>
        </p:txBody>
      </p:sp>
      <p:sp>
        <p:nvSpPr>
          <p:cNvPr id="4" name="Content Placeholder 3"/>
          <p:cNvSpPr>
            <a:spLocks noGrp="1"/>
          </p:cNvSpPr>
          <p:nvPr>
            <p:ph sz="half" idx="1"/>
          </p:nvPr>
        </p:nvSpPr>
        <p:spPr>
          <a:xfrm>
            <a:off x="457200" y="1295399"/>
            <a:ext cx="4038600" cy="4267201"/>
          </a:xfrm>
        </p:spPr>
        <p:txBody>
          <a:bodyPr/>
          <a:lstStyle/>
          <a:p>
            <a:r>
              <a:rPr lang="en-US" dirty="0"/>
              <a:t>Your choice of distribution partner</a:t>
            </a:r>
          </a:p>
          <a:p>
            <a:r>
              <a:rPr lang="en-US" dirty="0"/>
              <a:t>Prompt local service and delivery</a:t>
            </a:r>
          </a:p>
          <a:p>
            <a:r>
              <a:rPr lang="en-US" dirty="0"/>
              <a:t>Customized cross-reference and application guides</a:t>
            </a:r>
          </a:p>
          <a:p>
            <a:r>
              <a:rPr lang="en-US" dirty="0"/>
              <a:t>Guarantees local inventory</a:t>
            </a:r>
          </a:p>
          <a:p>
            <a:pPr marL="0" indent="0">
              <a:buNone/>
            </a:pPr>
            <a:endParaRPr lang="en-US" dirty="0"/>
          </a:p>
        </p:txBody>
      </p:sp>
      <p:sp>
        <p:nvSpPr>
          <p:cNvPr id="5" name="AutoShape 5" descr="Image result for fleetpride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7"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45985" y="3853196"/>
            <a:ext cx="1371820" cy="391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11" descr="Image result for navistar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5" name="Picture 1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50160" y="2993020"/>
            <a:ext cx="1030232" cy="766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53139" y="4603079"/>
            <a:ext cx="1576010" cy="332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Grp="1" noChangeAspect="1" noChangeArrowheads="1"/>
          </p:cNvPicPr>
          <p:nvPr>
            <p:ph sz="half" idx="2"/>
          </p:nvPr>
        </p:nvPicPr>
        <p:blipFill>
          <a:blip r:embed="rId7" cstate="screen">
            <a:extLst>
              <a:ext uri="{28A0092B-C50C-407E-A947-70E740481C1C}">
                <a14:useLocalDpi xmlns:a14="http://schemas.microsoft.com/office/drawing/2010/main"/>
              </a:ext>
            </a:extLst>
          </a:blip>
          <a:srcRect/>
          <a:stretch>
            <a:fillRect/>
          </a:stretch>
        </p:blipFill>
        <p:spPr bwMode="auto">
          <a:xfrm>
            <a:off x="4845985" y="4537746"/>
            <a:ext cx="1576010" cy="529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Image result for betts truck part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845985" y="5138665"/>
            <a:ext cx="1905000" cy="557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6260510" y="2049667"/>
            <a:ext cx="1209532" cy="875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935089" y="4026915"/>
            <a:ext cx="1894060" cy="434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250823" y="5129140"/>
            <a:ext cx="1578326" cy="436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12" cstate="screen">
            <a:extLst>
              <a:ext uri="{28A0092B-C50C-407E-A947-70E740481C1C}">
                <a14:useLocalDpi xmlns:a14="http://schemas.microsoft.com/office/drawing/2010/main" val="0"/>
              </a:ext>
            </a:extLst>
          </a:blip>
          <a:srcRect/>
          <a:stretch/>
        </p:blipFill>
        <p:spPr bwMode="auto">
          <a:xfrm>
            <a:off x="7482933" y="1484594"/>
            <a:ext cx="1346216" cy="660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4845985" y="2244500"/>
            <a:ext cx="1229120" cy="493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7595662" y="2244500"/>
            <a:ext cx="1233487" cy="785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7763195" y="3157590"/>
            <a:ext cx="1065954" cy="437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rotWithShape="1">
          <a:blip r:embed="rId16" cstate="screen">
            <a:extLst>
              <a:ext uri="{28A0092B-C50C-407E-A947-70E740481C1C}">
                <a14:useLocalDpi xmlns:a14="http://schemas.microsoft.com/office/drawing/2010/main" val="0"/>
              </a:ext>
            </a:extLst>
          </a:blip>
          <a:srcRect/>
          <a:stretch/>
        </p:blipFill>
        <p:spPr bwMode="auto">
          <a:xfrm>
            <a:off x="4845985" y="1484594"/>
            <a:ext cx="1813675" cy="629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7" cstate="screen">
            <a:extLst>
              <a:ext uri="{28A0092B-C50C-407E-A947-70E740481C1C}">
                <a14:useLocalDpi xmlns:a14="http://schemas.microsoft.com/office/drawing/2010/main" val="0"/>
              </a:ext>
            </a:extLst>
          </a:blip>
          <a:srcRect/>
          <a:stretch>
            <a:fillRect/>
          </a:stretch>
        </p:blipFill>
        <p:spPr bwMode="auto">
          <a:xfrm>
            <a:off x="4845985" y="2924745"/>
            <a:ext cx="834729" cy="834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91817006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Dependable Local Service</a:t>
            </a:r>
          </a:p>
        </p:txBody>
      </p:sp>
      <p:sp>
        <p:nvSpPr>
          <p:cNvPr id="3" name="Content Placeholder 2"/>
          <p:cNvSpPr>
            <a:spLocks noGrp="1"/>
          </p:cNvSpPr>
          <p:nvPr>
            <p:ph sz="half" idx="1"/>
          </p:nvPr>
        </p:nvSpPr>
        <p:spPr/>
        <p:txBody>
          <a:bodyPr/>
          <a:lstStyle/>
          <a:p>
            <a:r>
              <a:rPr lang="en-US" dirty="0"/>
              <a:t>Local inventory</a:t>
            </a:r>
          </a:p>
          <a:p>
            <a:r>
              <a:rPr lang="en-US" dirty="0"/>
              <a:t>Prompt delivery</a:t>
            </a:r>
          </a:p>
          <a:p>
            <a:r>
              <a:rPr lang="en-US" dirty="0"/>
              <a:t>Responsive service</a:t>
            </a:r>
          </a:p>
          <a:p>
            <a:r>
              <a:rPr lang="en-US" dirty="0"/>
              <a:t>Filter surveys</a:t>
            </a:r>
          </a:p>
          <a:p>
            <a:r>
              <a:rPr lang="en-US" dirty="0"/>
              <a:t>Recommended stock levels and orders</a:t>
            </a:r>
          </a:p>
          <a:p>
            <a:r>
              <a:rPr lang="en-US" dirty="0"/>
              <a:t>12 month price guarantee</a:t>
            </a:r>
          </a:p>
        </p:txBody>
      </p:sp>
      <p:sp>
        <p:nvSpPr>
          <p:cNvPr id="4" name="Content Placeholder 3"/>
          <p:cNvSpPr>
            <a:spLocks noGrp="1"/>
          </p:cNvSpPr>
          <p:nvPr>
            <p:ph sz="half" idx="2"/>
          </p:nvPr>
        </p:nvSpPr>
        <p:spPr>
          <a:solidFill>
            <a:srgbClr val="FFFF00"/>
          </a:solidFill>
        </p:spPr>
        <p:txBody>
          <a:bodyPr anchor="ctr"/>
          <a:lstStyle/>
          <a:p>
            <a:pPr marL="0" indent="0">
              <a:buNone/>
            </a:pPr>
            <a:r>
              <a:rPr lang="en-US" dirty="0"/>
              <a:t>Use this slide instead of the previous one when distributor is already known:</a:t>
            </a:r>
          </a:p>
          <a:p>
            <a:pPr marL="0" indent="0">
              <a:buNone/>
            </a:pPr>
            <a:r>
              <a:rPr lang="en-US" dirty="0"/>
              <a:t>Insert distributor logo here and customize bullet points – make accurate for the circumstance!</a:t>
            </a:r>
          </a:p>
        </p:txBody>
      </p:sp>
    </p:spTree>
    <p:custDataLst>
      <p:tags r:id="rId1"/>
    </p:custDataLst>
    <p:extLst>
      <p:ext uri="{BB962C8B-B14F-4D97-AF65-F5344CB8AC3E}">
        <p14:creationId xmlns:p14="http://schemas.microsoft.com/office/powerpoint/2010/main" val="336648258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Strong Manufacturer Support</a:t>
            </a:r>
          </a:p>
        </p:txBody>
      </p:sp>
      <p:sp>
        <p:nvSpPr>
          <p:cNvPr id="4" name="Content Placeholder 3"/>
          <p:cNvSpPr>
            <a:spLocks noGrp="1"/>
          </p:cNvSpPr>
          <p:nvPr>
            <p:ph idx="1"/>
          </p:nvPr>
        </p:nvSpPr>
        <p:spPr/>
        <p:txBody>
          <a:bodyPr/>
          <a:lstStyle/>
          <a:p>
            <a:r>
              <a:rPr lang="en-US" dirty="0"/>
              <a:t>98% 24 hour DC fill rate</a:t>
            </a:r>
          </a:p>
          <a:p>
            <a:r>
              <a:rPr lang="en-US" dirty="0"/>
              <a:t>Virtual 100% order accuracy</a:t>
            </a:r>
          </a:p>
          <a:p>
            <a:r>
              <a:rPr lang="en-US" dirty="0"/>
              <a:t>Stable, competitive pricing</a:t>
            </a:r>
          </a:p>
          <a:p>
            <a:r>
              <a:rPr lang="en-US" dirty="0"/>
              <a:t>Product sourcing to ensure one stop shop</a:t>
            </a:r>
          </a:p>
          <a:p>
            <a:r>
              <a:rPr lang="en-US" dirty="0"/>
              <a:t>Technical training at the plant or in the field</a:t>
            </a:r>
          </a:p>
        </p:txBody>
      </p:sp>
    </p:spTree>
    <p:custDataLst>
      <p:tags r:id="rId1"/>
    </p:custDataLst>
    <p:extLst>
      <p:ext uri="{BB962C8B-B14F-4D97-AF65-F5344CB8AC3E}">
        <p14:creationId xmlns:p14="http://schemas.microsoft.com/office/powerpoint/2010/main" val="211714247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Expert Inside Support Team</a:t>
            </a: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b="1730"/>
          <a:stretch/>
        </p:blipFill>
        <p:spPr>
          <a:xfrm>
            <a:off x="-6927" y="914401"/>
            <a:ext cx="9150927" cy="4762500"/>
          </a:xfrm>
          <a:prstGeom prst="rect">
            <a:avLst/>
          </a:prstGeom>
        </p:spPr>
      </p:pic>
    </p:spTree>
    <p:custDataLst>
      <p:tags r:id="rId1"/>
    </p:custDataLst>
    <p:extLst>
      <p:ext uri="{BB962C8B-B14F-4D97-AF65-F5344CB8AC3E}">
        <p14:creationId xmlns:p14="http://schemas.microsoft.com/office/powerpoint/2010/main" val="66704099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076825" y="838200"/>
            <a:ext cx="4084320" cy="2922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40+ Field Sales Staff</a:t>
            </a:r>
          </a:p>
        </p:txBody>
      </p:sp>
      <p:pic>
        <p:nvPicPr>
          <p:cNvPr id="9220" name="Picture 4"/>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r="1190"/>
          <a:stretch/>
        </p:blipFill>
        <p:spPr bwMode="auto">
          <a:xfrm>
            <a:off x="0" y="2015153"/>
            <a:ext cx="5105400" cy="3743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105525" y="4038600"/>
            <a:ext cx="2590800" cy="1446550"/>
          </a:xfrm>
          <a:prstGeom prst="rect">
            <a:avLst/>
          </a:prstGeom>
          <a:noFill/>
        </p:spPr>
        <p:txBody>
          <a:bodyPr wrap="square" rtlCol="0">
            <a:spAutoFit/>
          </a:bodyPr>
          <a:lstStyle/>
          <a:p>
            <a:r>
              <a:rPr lang="en-US" sz="1100" b="1" dirty="0">
                <a:latin typeface="Arial" panose="020B0604020202020204" pitchFamily="34" charset="0"/>
                <a:cs typeface="Arial" panose="020B0604020202020204" pitchFamily="34" charset="0"/>
              </a:rPr>
              <a:t>National Account Team</a:t>
            </a:r>
          </a:p>
          <a:p>
            <a:r>
              <a:rPr lang="en-US" sz="1100" dirty="0">
                <a:latin typeface="Arial" panose="020B0604020202020204" pitchFamily="34" charset="0"/>
                <a:cs typeface="Arial" panose="020B0604020202020204" pitchFamily="34" charset="0"/>
              </a:rPr>
              <a:t>Andy Sisler</a:t>
            </a:r>
          </a:p>
          <a:p>
            <a:r>
              <a:rPr lang="en-US" sz="1100" dirty="0">
                <a:latin typeface="Arial" panose="020B0604020202020204" pitchFamily="34" charset="0"/>
                <a:cs typeface="Arial" panose="020B0604020202020204" pitchFamily="34" charset="0"/>
              </a:rPr>
              <a:t>Brad Harmeyer</a:t>
            </a:r>
          </a:p>
          <a:p>
            <a:r>
              <a:rPr lang="en-US" sz="1100" dirty="0">
                <a:latin typeface="Arial" panose="020B0604020202020204" pitchFamily="34" charset="0"/>
                <a:cs typeface="Arial" panose="020B0604020202020204" pitchFamily="34" charset="0"/>
              </a:rPr>
              <a:t>Heather Swanson</a:t>
            </a:r>
          </a:p>
          <a:p>
            <a:r>
              <a:rPr lang="en-US" sz="1100" dirty="0">
                <a:latin typeface="Arial" panose="020B0604020202020204" pitchFamily="34" charset="0"/>
                <a:cs typeface="Arial" panose="020B0604020202020204" pitchFamily="34" charset="0"/>
              </a:rPr>
              <a:t>Jack Deasy</a:t>
            </a:r>
          </a:p>
          <a:p>
            <a:r>
              <a:rPr lang="en-US" sz="1100" dirty="0">
                <a:latin typeface="Arial" panose="020B0604020202020204" pitchFamily="34" charset="0"/>
                <a:cs typeface="Arial" panose="020B0604020202020204" pitchFamily="34" charset="0"/>
              </a:rPr>
              <a:t>Kent McGinnis</a:t>
            </a:r>
          </a:p>
          <a:p>
            <a:r>
              <a:rPr lang="en-US" sz="1100" dirty="0">
                <a:latin typeface="Arial" panose="020B0604020202020204" pitchFamily="34" charset="0"/>
                <a:cs typeface="Arial" panose="020B0604020202020204" pitchFamily="34" charset="0"/>
              </a:rPr>
              <a:t>Ron Norman</a:t>
            </a:r>
          </a:p>
          <a:p>
            <a:r>
              <a:rPr lang="en-US" sz="1100" dirty="0">
                <a:latin typeface="Arial" panose="020B0604020202020204" pitchFamily="34" charset="0"/>
                <a:cs typeface="Arial" panose="020B0604020202020204" pitchFamily="34" charset="0"/>
              </a:rPr>
              <a:t>Shannon Sullivan</a:t>
            </a:r>
          </a:p>
        </p:txBody>
      </p:sp>
    </p:spTree>
    <p:custDataLst>
      <p:tags r:id="rId1"/>
    </p:custDataLst>
    <p:extLst>
      <p:ext uri="{BB962C8B-B14F-4D97-AF65-F5344CB8AC3E}">
        <p14:creationId xmlns:p14="http://schemas.microsoft.com/office/powerpoint/2010/main" val="59719980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09600" y="2819400"/>
            <a:ext cx="7086600" cy="369332"/>
          </a:xfrm>
          <a:prstGeom prst="rect">
            <a:avLst/>
          </a:prstGeom>
          <a:noFill/>
        </p:spPr>
        <p:txBody>
          <a:bodyPr wrap="square" rtlCol="0">
            <a:spAutoFit/>
          </a:bodyPr>
          <a:lstStyle/>
          <a:p>
            <a:r>
              <a:rPr lang="en-US" dirty="0"/>
              <a:t>  </a:t>
            </a:r>
          </a:p>
        </p:txBody>
      </p:sp>
      <p:sp>
        <p:nvSpPr>
          <p:cNvPr id="2" name="Title 1"/>
          <p:cNvSpPr>
            <a:spLocks noGrp="1"/>
          </p:cNvSpPr>
          <p:nvPr>
            <p:ph type="title"/>
          </p:nvPr>
        </p:nvSpPr>
        <p:spPr/>
        <p:txBody>
          <a:bodyPr/>
          <a:lstStyle/>
          <a:p>
            <a:r>
              <a:rPr lang="en-US" dirty="0"/>
              <a:t>The Right Filter Every Time</a:t>
            </a:r>
          </a:p>
        </p:txBody>
      </p:sp>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66800" y="1219200"/>
            <a:ext cx="6934199" cy="435627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264094787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0" y="914400"/>
            <a:ext cx="9144000" cy="4480560"/>
          </a:xfrm>
          <a:prstGeom prst="rect">
            <a:avLst/>
          </a:prstGeom>
        </p:spPr>
      </p:pic>
      <p:graphicFrame>
        <p:nvGraphicFramePr>
          <p:cNvPr id="5" name="Diagram 4"/>
          <p:cNvGraphicFramePr/>
          <p:nvPr>
            <p:extLst>
              <p:ext uri="{D42A27DB-BD31-4B8C-83A1-F6EECF244321}">
                <p14:modId xmlns:p14="http://schemas.microsoft.com/office/powerpoint/2010/main" val="1002450002"/>
              </p:ext>
            </p:extLst>
          </p:nvPr>
        </p:nvGraphicFramePr>
        <p:xfrm>
          <a:off x="-15240" y="356235"/>
          <a:ext cx="9144000" cy="304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p:cNvSpPr>
            <a:spLocks noGrp="1"/>
          </p:cNvSpPr>
          <p:nvPr>
            <p:ph type="title"/>
          </p:nvPr>
        </p:nvSpPr>
        <p:spPr/>
        <p:txBody>
          <a:bodyPr/>
          <a:lstStyle/>
          <a:p>
            <a:pPr algn="l"/>
            <a:r>
              <a:rPr lang="en-US" dirty="0"/>
              <a:t>Daily Challenges</a:t>
            </a:r>
          </a:p>
        </p:txBody>
      </p:sp>
    </p:spTree>
    <p:custDataLst>
      <p:tags r:id="rId1"/>
    </p:custDataLst>
    <p:extLst>
      <p:ext uri="{BB962C8B-B14F-4D97-AF65-F5344CB8AC3E}">
        <p14:creationId xmlns:p14="http://schemas.microsoft.com/office/powerpoint/2010/main" val="398204941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09600" y="2819400"/>
            <a:ext cx="7086600" cy="369332"/>
          </a:xfrm>
          <a:prstGeom prst="rect">
            <a:avLst/>
          </a:prstGeom>
          <a:noFill/>
        </p:spPr>
        <p:txBody>
          <a:bodyPr wrap="square" rtlCol="0">
            <a:spAutoFit/>
          </a:bodyPr>
          <a:lstStyle/>
          <a:p>
            <a:r>
              <a:rPr lang="en-US" dirty="0"/>
              <a:t>  </a:t>
            </a:r>
          </a:p>
        </p:txBody>
      </p:sp>
      <p:graphicFrame>
        <p:nvGraphicFramePr>
          <p:cNvPr id="2" name="Table 1"/>
          <p:cNvGraphicFramePr>
            <a:graphicFrameLocks noGrp="1"/>
          </p:cNvGraphicFramePr>
          <p:nvPr>
            <p:extLst>
              <p:ext uri="{D42A27DB-BD31-4B8C-83A1-F6EECF244321}">
                <p14:modId xmlns:p14="http://schemas.microsoft.com/office/powerpoint/2010/main" val="1322518738"/>
              </p:ext>
            </p:extLst>
          </p:nvPr>
        </p:nvGraphicFramePr>
        <p:xfrm>
          <a:off x="457200" y="2133600"/>
          <a:ext cx="8382000" cy="3291840"/>
        </p:xfrm>
        <a:graphic>
          <a:graphicData uri="http://schemas.openxmlformats.org/drawingml/2006/table">
            <a:tbl>
              <a:tblPr firstRow="1" bandRow="1">
                <a:tableStyleId>{2D5ABB26-0587-4C30-8999-92F81FD0307C}</a:tableStyleId>
              </a:tblPr>
              <a:tblGrid>
                <a:gridCol w="2694214">
                  <a:extLst>
                    <a:ext uri="{9D8B030D-6E8A-4147-A177-3AD203B41FA5}">
                      <a16:colId xmlns:a16="http://schemas.microsoft.com/office/drawing/2014/main" val="20000"/>
                    </a:ext>
                  </a:extLst>
                </a:gridCol>
                <a:gridCol w="3442608">
                  <a:extLst>
                    <a:ext uri="{9D8B030D-6E8A-4147-A177-3AD203B41FA5}">
                      <a16:colId xmlns:a16="http://schemas.microsoft.com/office/drawing/2014/main" val="20001"/>
                    </a:ext>
                  </a:extLst>
                </a:gridCol>
                <a:gridCol w="2245178">
                  <a:extLst>
                    <a:ext uri="{9D8B030D-6E8A-4147-A177-3AD203B41FA5}">
                      <a16:colId xmlns:a16="http://schemas.microsoft.com/office/drawing/2014/main" val="20002"/>
                    </a:ext>
                  </a:extLst>
                </a:gridCol>
              </a:tblGrid>
              <a:tr h="548640">
                <a:tc>
                  <a:txBody>
                    <a:bodyPr/>
                    <a:lstStyle/>
                    <a:p>
                      <a:pPr algn="ctr"/>
                      <a:r>
                        <a:rPr lang="en-US" sz="2400" b="1" dirty="0"/>
                        <a:t>Territory Manager</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48640">
                <a:tc>
                  <a:txBody>
                    <a:bodyPr/>
                    <a:lstStyle/>
                    <a:p>
                      <a:pPr algn="ctr"/>
                      <a:r>
                        <a:rPr lang="en-US" sz="2400" b="1" dirty="0"/>
                        <a:t>Customer</a:t>
                      </a:r>
                      <a:r>
                        <a:rPr lang="en-US" sz="2400" b="1" baseline="0" dirty="0"/>
                        <a:t> Service</a:t>
                      </a:r>
                      <a:endParaRPr lang="en-US" sz="2400" b="0" dirty="0"/>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u="none" kern="1200" dirty="0">
                          <a:solidFill>
                            <a:schemeClr val="tx1"/>
                          </a:solidFill>
                          <a:latin typeface="+mn-lt"/>
                          <a:ea typeface="+mn-ea"/>
                          <a:cs typeface="+mn-cs"/>
                          <a:hlinkClick r:id="rId3"/>
                        </a:rPr>
                        <a:t>order.desk@clarcor.com</a:t>
                      </a:r>
                      <a:endParaRPr lang="en-US" sz="1600" dirty="0"/>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kern="1200" dirty="0">
                          <a:solidFill>
                            <a:schemeClr val="tx1"/>
                          </a:solidFill>
                          <a:effectLst/>
                          <a:latin typeface="+mn-lt"/>
                          <a:ea typeface="+mn-ea"/>
                          <a:cs typeface="+mn-cs"/>
                        </a:rPr>
                        <a:t>(308)</a:t>
                      </a:r>
                      <a:r>
                        <a:rPr lang="en-US" sz="1800" kern="1200" baseline="0" dirty="0">
                          <a:solidFill>
                            <a:schemeClr val="tx1"/>
                          </a:solidFill>
                          <a:effectLst/>
                          <a:latin typeface="+mn-lt"/>
                          <a:ea typeface="+mn-ea"/>
                          <a:cs typeface="+mn-cs"/>
                        </a:rPr>
                        <a:t> </a:t>
                      </a:r>
                      <a:r>
                        <a:rPr lang="en-US" sz="1800" kern="1200" dirty="0">
                          <a:solidFill>
                            <a:schemeClr val="tx1"/>
                          </a:solidFill>
                          <a:effectLst/>
                          <a:latin typeface="+mn-lt"/>
                          <a:ea typeface="+mn-ea"/>
                          <a:cs typeface="+mn-cs"/>
                        </a:rPr>
                        <a:t>237-9700</a:t>
                      </a:r>
                      <a:endParaRPr lang="en-US" sz="1600" dirty="0"/>
                    </a:p>
                  </a:txBody>
                  <a:tcPr marR="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48640">
                <a:tc>
                  <a:txBody>
                    <a:bodyPr/>
                    <a:lstStyle/>
                    <a:p>
                      <a:pPr algn="ctr"/>
                      <a:r>
                        <a:rPr lang="en-US" sz="2400" b="1" baseline="0" dirty="0"/>
                        <a:t>Technical Hotline</a:t>
                      </a:r>
                      <a:endParaRPr lang="en-US" sz="2400" b="1" dirty="0"/>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u="none" dirty="0">
                          <a:hlinkClick r:id="rId4"/>
                        </a:rPr>
                        <a:t>hotline@baldwinfilter.com</a:t>
                      </a:r>
                      <a:endParaRPr lang="en-US" sz="1600" dirty="0"/>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a:t>(308) 237-9706</a:t>
                      </a:r>
                    </a:p>
                  </a:txBody>
                  <a:tcPr marR="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t>Service Engineering</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u="none" dirty="0">
                          <a:hlinkClick r:id="rId5"/>
                        </a:rPr>
                        <a:t>serviceengineering@baldwinfilter.com</a:t>
                      </a:r>
                      <a:endParaRPr lang="en-US" sz="1600" dirty="0"/>
                    </a:p>
                  </a:txBody>
                  <a:tcPr marR="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a:t>(308) 237-9729</a:t>
                      </a:r>
                    </a:p>
                  </a:txBody>
                  <a:tcPr marR="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48640">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u="none" dirty="0">
                        <a:solidFill>
                          <a:schemeClr val="accent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u="none" dirty="0">
                          <a:solidFill>
                            <a:schemeClr val="accent2"/>
                          </a:solidFill>
                        </a:rPr>
                        <a:t>Or call toll free:  (800) 822-5394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u="none" dirty="0">
                        <a:solidFill>
                          <a:schemeClr val="accent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1" u="none" dirty="0">
                          <a:solidFill>
                            <a:schemeClr val="accent2"/>
                          </a:solidFill>
                        </a:rPr>
                        <a:t>At Baldwin</a:t>
                      </a:r>
                      <a:r>
                        <a:rPr lang="en-US" sz="2000" b="1" u="none" baseline="0" dirty="0">
                          <a:solidFill>
                            <a:schemeClr val="accent2"/>
                          </a:solidFill>
                        </a:rPr>
                        <a:t> you will always speak with a real person, not a machine!</a:t>
                      </a:r>
                      <a:endParaRPr lang="en-US" sz="2000" b="1" u="none" dirty="0">
                        <a:solidFill>
                          <a:schemeClr val="accent2"/>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1200" dirty="0"/>
                    </a:p>
                  </a:txBody>
                  <a:tcPr/>
                </a:tc>
                <a:tc hMerge="1">
                  <a:txBody>
                    <a:bodyPr/>
                    <a:lstStyle/>
                    <a:p>
                      <a:endParaRPr lang="en-US" sz="1200" dirty="0"/>
                    </a:p>
                  </a:txBody>
                  <a:tcPr/>
                </a:tc>
                <a:extLst>
                  <a:ext uri="{0D108BD9-81ED-4DB2-BD59-A6C34878D82A}">
                    <a16:rowId xmlns:a16="http://schemas.microsoft.com/office/drawing/2014/main" val="10004"/>
                  </a:ext>
                </a:extLst>
              </a:tr>
            </a:tbl>
          </a:graphicData>
        </a:graphic>
      </p:graphicFrame>
      <p:sp>
        <p:nvSpPr>
          <p:cNvPr id="3" name="Title 2"/>
          <p:cNvSpPr>
            <a:spLocks noGrp="1"/>
          </p:cNvSpPr>
          <p:nvPr>
            <p:ph type="title"/>
          </p:nvPr>
        </p:nvSpPr>
        <p:spPr/>
        <p:txBody>
          <a:bodyPr/>
          <a:lstStyle/>
          <a:p>
            <a:r>
              <a:rPr lang="en-US" dirty="0"/>
              <a:t>Contacts</a:t>
            </a:r>
          </a:p>
        </p:txBody>
      </p:sp>
      <p:sp>
        <p:nvSpPr>
          <p:cNvPr id="6" name="Text Placeholder 5"/>
          <p:cNvSpPr>
            <a:spLocks noGrp="1"/>
          </p:cNvSpPr>
          <p:nvPr>
            <p:ph type="body" sz="quarter" idx="13"/>
          </p:nvPr>
        </p:nvSpPr>
        <p:spPr/>
        <p:txBody>
          <a:bodyPr>
            <a:noAutofit/>
          </a:bodyPr>
          <a:lstStyle/>
          <a:p>
            <a:r>
              <a:rPr lang="en-US" dirty="0"/>
              <a:t>Baldwin is here to support you</a:t>
            </a:r>
          </a:p>
        </p:txBody>
      </p:sp>
    </p:spTree>
    <p:custDataLst>
      <p:tags r:id="rId1"/>
    </p:custDataLst>
    <p:extLst>
      <p:ext uri="{BB962C8B-B14F-4D97-AF65-F5344CB8AC3E}">
        <p14:creationId xmlns:p14="http://schemas.microsoft.com/office/powerpoint/2010/main" val="177175724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457200" y="685800"/>
            <a:ext cx="8229600" cy="914400"/>
          </a:xfrm>
        </p:spPr>
        <p:txBody>
          <a:bodyPr/>
          <a:lstStyle/>
          <a:p>
            <a:r>
              <a:rPr lang="en-US" dirty="0">
                <a:solidFill>
                  <a:schemeClr val="bg1"/>
                </a:solidFill>
              </a:rPr>
              <a:t>Next Steps</a:t>
            </a:r>
          </a:p>
        </p:txBody>
      </p:sp>
      <p:pic>
        <p:nvPicPr>
          <p:cNvPr id="3074"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24600" y="4114800"/>
            <a:ext cx="2703512" cy="189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91625802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Equipment Issues</a:t>
            </a:r>
          </a:p>
        </p:txBody>
      </p:sp>
      <p:sp>
        <p:nvSpPr>
          <p:cNvPr id="3" name="Content Placeholder 2"/>
          <p:cNvSpPr>
            <a:spLocks noGrp="1"/>
          </p:cNvSpPr>
          <p:nvPr>
            <p:ph idx="1"/>
          </p:nvPr>
        </p:nvSpPr>
        <p:spPr/>
        <p:txBody>
          <a:bodyPr vert="horz" lIns="91440" tIns="45720" rIns="91440" bIns="45720" rtlCol="0">
            <a:normAutofit/>
          </a:bodyPr>
          <a:lstStyle/>
          <a:p>
            <a:pPr>
              <a:spcBef>
                <a:spcPts val="0"/>
              </a:spcBef>
            </a:pPr>
            <a:r>
              <a:rPr lang="en-US" dirty="0"/>
              <a:t>Parts on Hand</a:t>
            </a:r>
          </a:p>
          <a:p>
            <a:pPr lvl="1">
              <a:lnSpc>
                <a:spcPct val="90000"/>
              </a:lnSpc>
              <a:spcBef>
                <a:spcPts val="0"/>
              </a:spcBef>
              <a:buFont typeface="Arial" panose="020B0604020202020204" pitchFamily="34" charset="0"/>
              <a:buChar char="•"/>
            </a:pPr>
            <a:r>
              <a:rPr lang="en-US" dirty="0"/>
              <a:t>Too much is expensive</a:t>
            </a:r>
          </a:p>
          <a:p>
            <a:pPr lvl="1">
              <a:lnSpc>
                <a:spcPct val="90000"/>
              </a:lnSpc>
            </a:pPr>
            <a:r>
              <a:rPr lang="en-US" dirty="0"/>
              <a:t>Too little causes downtime waiting or running</a:t>
            </a:r>
          </a:p>
          <a:p>
            <a:pPr>
              <a:spcBef>
                <a:spcPts val="1200"/>
              </a:spcBef>
            </a:pPr>
            <a:r>
              <a:rPr lang="en-US" dirty="0"/>
              <a:t>Lost Productivity </a:t>
            </a:r>
            <a:r>
              <a:rPr lang="en-US" sz="2000" dirty="0"/>
              <a:t>from unscheduled downtime</a:t>
            </a:r>
          </a:p>
          <a:p>
            <a:pPr lvl="1">
              <a:lnSpc>
                <a:spcPct val="90000"/>
              </a:lnSpc>
              <a:spcBef>
                <a:spcPts val="0"/>
              </a:spcBef>
              <a:buFont typeface="Arial" panose="020B0604020202020204" pitchFamily="34" charset="0"/>
              <a:buChar char="•"/>
            </a:pPr>
            <a:r>
              <a:rPr lang="en-US" dirty="0"/>
              <a:t>Short or unmet service intervals</a:t>
            </a:r>
          </a:p>
          <a:p>
            <a:pPr lvl="1">
              <a:lnSpc>
                <a:spcPct val="90000"/>
              </a:lnSpc>
              <a:spcBef>
                <a:spcPts val="0"/>
              </a:spcBef>
              <a:buFont typeface="Arial" panose="020B0604020202020204" pitchFamily="34" charset="0"/>
              <a:buChar char="•"/>
            </a:pPr>
            <a:r>
              <a:rPr lang="en-US" dirty="0"/>
              <a:t>Premature parts failure</a:t>
            </a:r>
          </a:p>
          <a:p>
            <a:pPr>
              <a:spcBef>
                <a:spcPts val="1200"/>
              </a:spcBef>
            </a:pPr>
            <a:r>
              <a:rPr lang="en-US" dirty="0"/>
              <a:t>Quality and Reliability</a:t>
            </a:r>
          </a:p>
          <a:p>
            <a:pPr lvl="1">
              <a:lnSpc>
                <a:spcPct val="90000"/>
              </a:lnSpc>
              <a:spcBef>
                <a:spcPts val="0"/>
              </a:spcBef>
              <a:buFont typeface="Arial" panose="020B0604020202020204" pitchFamily="34" charset="0"/>
              <a:buChar char="•"/>
            </a:pPr>
            <a:r>
              <a:rPr lang="en-US" dirty="0"/>
              <a:t>Damage from misapplication</a:t>
            </a:r>
          </a:p>
          <a:p>
            <a:pPr lvl="1">
              <a:lnSpc>
                <a:spcPct val="90000"/>
              </a:lnSpc>
              <a:spcBef>
                <a:spcPts val="0"/>
              </a:spcBef>
              <a:buFont typeface="Arial" panose="020B0604020202020204" pitchFamily="34" charset="0"/>
              <a:buChar char="•"/>
            </a:pPr>
            <a:r>
              <a:rPr lang="en-US" dirty="0"/>
              <a:t>Long term issues and reduced engine life</a:t>
            </a:r>
          </a:p>
          <a:p>
            <a:endParaRPr lang="en-US" dirty="0"/>
          </a:p>
        </p:txBody>
      </p:sp>
    </p:spTree>
    <p:custDataLst>
      <p:tags r:id="rId1"/>
    </p:custDataLst>
    <p:extLst>
      <p:ext uri="{BB962C8B-B14F-4D97-AF65-F5344CB8AC3E}">
        <p14:creationId xmlns:p14="http://schemas.microsoft.com/office/powerpoint/2010/main" val="44336709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Baldwin Filters Can Help</a:t>
            </a:r>
          </a:p>
        </p:txBody>
      </p:sp>
      <p:sp>
        <p:nvSpPr>
          <p:cNvPr id="3" name="Content Placeholder 2"/>
          <p:cNvSpPr>
            <a:spLocks noGrp="1"/>
          </p:cNvSpPr>
          <p:nvPr>
            <p:ph idx="1"/>
          </p:nvPr>
        </p:nvSpPr>
        <p:spPr>
          <a:xfrm>
            <a:off x="457200" y="1752600"/>
            <a:ext cx="8229600" cy="3640544"/>
          </a:xfrm>
        </p:spPr>
        <p:txBody>
          <a:bodyPr/>
          <a:lstStyle/>
          <a:p>
            <a:r>
              <a:rPr lang="en-US" dirty="0"/>
              <a:t>Heavy Duty market leader with reputation for quality and service</a:t>
            </a:r>
          </a:p>
          <a:p>
            <a:r>
              <a:rPr lang="en-US" dirty="0"/>
              <a:t>OE level protection or better</a:t>
            </a:r>
          </a:p>
          <a:p>
            <a:r>
              <a:rPr lang="en-US" dirty="0"/>
              <a:t>Over 7000 filters for complete coverage</a:t>
            </a:r>
          </a:p>
          <a:p>
            <a:r>
              <a:rPr lang="en-US" dirty="0"/>
              <a:t>Broad distribution for prompt local service</a:t>
            </a:r>
          </a:p>
          <a:p>
            <a:r>
              <a:rPr lang="en-US" dirty="0"/>
              <a:t>Technical support second to none</a:t>
            </a:r>
          </a:p>
          <a:p>
            <a:endParaRPr lang="en-US" dirty="0"/>
          </a:p>
          <a:p>
            <a:endParaRPr lang="en-US" dirty="0"/>
          </a:p>
          <a:p>
            <a:endParaRPr lang="en-US" dirty="0"/>
          </a:p>
        </p:txBody>
      </p:sp>
      <p:sp>
        <p:nvSpPr>
          <p:cNvPr id="4" name="TextBox 3"/>
          <p:cNvSpPr txBox="1"/>
          <p:nvPr/>
        </p:nvSpPr>
        <p:spPr>
          <a:xfrm>
            <a:off x="457200" y="822960"/>
            <a:ext cx="7772399" cy="584775"/>
          </a:xfrm>
          <a:prstGeom prst="rect">
            <a:avLst/>
          </a:prstGeom>
          <a:noFill/>
        </p:spPr>
        <p:txBody>
          <a:bodyPr wrap="square" rtlCol="0">
            <a:spAutoFit/>
          </a:bodyPr>
          <a:lstStyle/>
          <a:p>
            <a:pPr>
              <a:spcAft>
                <a:spcPts val="1200"/>
              </a:spcAft>
            </a:pPr>
            <a:r>
              <a:rPr lang="en-US" sz="3200" b="1" dirty="0">
                <a:latin typeface="Arial" panose="020B0604020202020204" pitchFamily="34" charset="0"/>
                <a:cs typeface="Arial" panose="020B0604020202020204" pitchFamily="34" charset="0"/>
              </a:rPr>
              <a:t>Your single, reliable filter partner</a:t>
            </a:r>
          </a:p>
        </p:txBody>
      </p:sp>
    </p:spTree>
    <p:custDataLst>
      <p:tags r:id="rId1"/>
    </p:custDataLst>
    <p:extLst>
      <p:ext uri="{BB962C8B-B14F-4D97-AF65-F5344CB8AC3E}">
        <p14:creationId xmlns:p14="http://schemas.microsoft.com/office/powerpoint/2010/main" val="155642423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Heavy Duty Market Leader</a:t>
            </a: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3655115693"/>
              </p:ext>
            </p:extLst>
          </p:nvPr>
        </p:nvGraphicFramePr>
        <p:xfrm>
          <a:off x="457200" y="1219200"/>
          <a:ext cx="4038600" cy="4343400"/>
        </p:xfrm>
        <a:graphic>
          <a:graphicData uri="http://schemas.openxmlformats.org/drawingml/2006/chart">
            <c:chart xmlns:c="http://schemas.openxmlformats.org/drawingml/2006/chart" xmlns:r="http://schemas.openxmlformats.org/officeDocument/2006/relationships" r:id="rId4"/>
          </a:graphicData>
        </a:graphic>
      </p:graphicFrame>
      <p:sp>
        <p:nvSpPr>
          <p:cNvPr id="5" name="Content Placeholder 4"/>
          <p:cNvSpPr>
            <a:spLocks noGrp="1"/>
          </p:cNvSpPr>
          <p:nvPr>
            <p:ph sz="half" idx="2"/>
          </p:nvPr>
        </p:nvSpPr>
        <p:spPr>
          <a:xfrm>
            <a:off x="4953000" y="1752600"/>
            <a:ext cx="3810000" cy="3810000"/>
          </a:xfrm>
        </p:spPr>
        <p:txBody>
          <a:bodyPr>
            <a:noAutofit/>
          </a:bodyPr>
          <a:lstStyle/>
          <a:p>
            <a:r>
              <a:rPr lang="en-US" sz="2400" dirty="0"/>
              <a:t>500,000+ filters/parts made per day</a:t>
            </a:r>
          </a:p>
          <a:p>
            <a:r>
              <a:rPr lang="en-US" sz="2400" dirty="0"/>
              <a:t>6 Sigma Quality</a:t>
            </a:r>
          </a:p>
          <a:p>
            <a:r>
              <a:rPr lang="en-US" sz="2400" dirty="0"/>
              <a:t>Sophisticated in-house test labs</a:t>
            </a:r>
          </a:p>
          <a:p>
            <a:r>
              <a:rPr lang="en-US" sz="2400" dirty="0"/>
              <a:t>Scientists and engineers constantly developing patented new technologies</a:t>
            </a:r>
          </a:p>
        </p:txBody>
      </p:sp>
    </p:spTree>
    <p:custDataLst>
      <p:tags r:id="rId1"/>
    </p:custDataLst>
    <p:extLst>
      <p:ext uri="{BB962C8B-B14F-4D97-AF65-F5344CB8AC3E}">
        <p14:creationId xmlns:p14="http://schemas.microsoft.com/office/powerpoint/2010/main" val="127623408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Reputation For Quality &amp; Service</a:t>
            </a:r>
          </a:p>
        </p:txBody>
      </p:sp>
      <p:sp>
        <p:nvSpPr>
          <p:cNvPr id="3" name="Content Placeholder 2"/>
          <p:cNvSpPr>
            <a:spLocks noGrp="1"/>
          </p:cNvSpPr>
          <p:nvPr>
            <p:ph idx="1"/>
          </p:nvPr>
        </p:nvSpPr>
        <p:spPr>
          <a:xfrm>
            <a:off x="457200" y="1600200"/>
            <a:ext cx="8229600" cy="4114800"/>
          </a:xfrm>
          <a:solidFill>
            <a:schemeClr val="bg1">
              <a:lumMod val="95000"/>
            </a:schemeClr>
          </a:solidFill>
        </p:spPr>
        <p:txBody>
          <a:bodyPr>
            <a:normAutofit/>
          </a:bodyPr>
          <a:lstStyle/>
          <a:p>
            <a:pPr marL="0" indent="0">
              <a:buNone/>
            </a:pPr>
            <a:r>
              <a:rPr lang="en-US" sz="1400" i="1" dirty="0"/>
              <a:t>Experience. People. Integrity. Work ethic.</a:t>
            </a:r>
          </a:p>
          <a:p>
            <a:pPr marL="0" indent="0">
              <a:buNone/>
            </a:pPr>
            <a:r>
              <a:rPr lang="en-US" sz="1400" i="1" dirty="0"/>
              <a:t>1</a:t>
            </a:r>
            <a:r>
              <a:rPr lang="en-US" sz="1400" i="1" baseline="30000" dirty="0"/>
              <a:t>st</a:t>
            </a:r>
            <a:r>
              <a:rPr lang="en-US" sz="1400" i="1" dirty="0"/>
              <a:t> choice for a high quality, well constructed filter.</a:t>
            </a:r>
          </a:p>
          <a:p>
            <a:pPr marL="0" indent="0">
              <a:buNone/>
            </a:pPr>
            <a:r>
              <a:rPr lang="en-US" sz="1400" i="1" dirty="0"/>
              <a:t>Baldwin stands behind their product and their reps are always eager to help in any way possible.</a:t>
            </a:r>
          </a:p>
          <a:p>
            <a:pPr marL="0" indent="0">
              <a:buNone/>
            </a:pPr>
            <a:r>
              <a:rPr lang="en-US" sz="1400" i="1" dirty="0"/>
              <a:t>Top quality at an affordable price.</a:t>
            </a:r>
          </a:p>
          <a:p>
            <a:pPr marL="0" indent="0">
              <a:buNone/>
            </a:pPr>
            <a:r>
              <a:rPr lang="en-US" sz="1400" i="1" dirty="0"/>
              <a:t>Industry leading quality, broad range of available filters, fast shipping.</a:t>
            </a:r>
          </a:p>
          <a:p>
            <a:pPr marL="0" indent="0">
              <a:buNone/>
            </a:pPr>
            <a:r>
              <a:rPr lang="en-US" sz="1400" i="1" dirty="0"/>
              <a:t>Baldwin makes model specific filters, not “Will Fit” like other competitors.</a:t>
            </a:r>
          </a:p>
          <a:p>
            <a:pPr marL="0" indent="0">
              <a:buNone/>
            </a:pPr>
            <a:r>
              <a:rPr lang="en-US" sz="1400" i="1" dirty="0"/>
              <a:t>Very knowledgeable and their employees are personable and pleasant to deal with.</a:t>
            </a:r>
          </a:p>
          <a:p>
            <a:pPr marL="0" indent="0">
              <a:buNone/>
            </a:pPr>
            <a:r>
              <a:rPr lang="en-US" sz="1400" i="1" dirty="0"/>
              <a:t>Very reliable filters, great customer service.</a:t>
            </a:r>
          </a:p>
          <a:p>
            <a:pPr marL="0" indent="0">
              <a:buNone/>
            </a:pPr>
            <a:r>
              <a:rPr lang="en-US" sz="1400" i="1" dirty="0"/>
              <a:t>Helpful and accessible, great coverage, always releasing new products.</a:t>
            </a:r>
          </a:p>
          <a:p>
            <a:pPr marL="0" indent="0">
              <a:buNone/>
            </a:pPr>
            <a:r>
              <a:rPr lang="en-US" sz="1400" i="1" dirty="0"/>
              <a:t>Great customer service team… they can answer/fix any question I have.</a:t>
            </a:r>
          </a:p>
          <a:p>
            <a:pPr marL="0" indent="0">
              <a:buNone/>
            </a:pPr>
            <a:r>
              <a:rPr lang="en-US" sz="1400" i="1" dirty="0"/>
              <a:t>The wonderful Nebraska people!</a:t>
            </a:r>
          </a:p>
          <a:p>
            <a:pPr marL="0" indent="0">
              <a:buNone/>
            </a:pPr>
            <a:endParaRPr lang="en-US" sz="1600" i="1" dirty="0"/>
          </a:p>
          <a:p>
            <a:pPr marL="0" indent="0">
              <a:buNone/>
            </a:pPr>
            <a:endParaRPr lang="en-US" sz="1600" i="1" dirty="0"/>
          </a:p>
          <a:p>
            <a:pPr marL="0" indent="0">
              <a:buNone/>
            </a:pPr>
            <a:endParaRPr lang="en-US" sz="1600" i="1" dirty="0"/>
          </a:p>
        </p:txBody>
      </p:sp>
      <p:sp>
        <p:nvSpPr>
          <p:cNvPr id="5" name="Text Placeholder 4"/>
          <p:cNvSpPr>
            <a:spLocks noGrp="1"/>
          </p:cNvSpPr>
          <p:nvPr>
            <p:ph type="body" sz="quarter" idx="13"/>
          </p:nvPr>
        </p:nvSpPr>
        <p:spPr>
          <a:xfrm>
            <a:off x="457200" y="822960"/>
            <a:ext cx="8610600" cy="381000"/>
          </a:xfrm>
        </p:spPr>
        <p:txBody>
          <a:bodyPr>
            <a:noAutofit/>
          </a:bodyPr>
          <a:lstStyle/>
          <a:p>
            <a:r>
              <a:rPr lang="en-US" dirty="0"/>
              <a:t>Baldwin advantages over the competition</a:t>
            </a:r>
          </a:p>
        </p:txBody>
      </p:sp>
      <p:sp>
        <p:nvSpPr>
          <p:cNvPr id="7" name="TextBox 6"/>
          <p:cNvSpPr txBox="1"/>
          <p:nvPr/>
        </p:nvSpPr>
        <p:spPr>
          <a:xfrm>
            <a:off x="1371600" y="5924547"/>
            <a:ext cx="6477000" cy="307777"/>
          </a:xfrm>
          <a:prstGeom prst="rect">
            <a:avLst/>
          </a:prstGeom>
          <a:noFill/>
        </p:spPr>
        <p:txBody>
          <a:bodyPr wrap="square" rtlCol="0">
            <a:spAutoFit/>
          </a:bodyPr>
          <a:lstStyle/>
          <a:p>
            <a:pPr algn="ctr"/>
            <a:r>
              <a:rPr lang="en-US" sz="1400" dirty="0"/>
              <a:t>Quotes taken from a 2017 customer survey</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05600" y="4876800"/>
            <a:ext cx="1981200" cy="790161"/>
          </a:xfrm>
          <a:prstGeom prst="rect">
            <a:avLst/>
          </a:prstGeom>
        </p:spPr>
      </p:pic>
    </p:spTree>
    <p:custDataLst>
      <p:tags r:id="rId1"/>
    </p:custDataLst>
    <p:extLst>
      <p:ext uri="{BB962C8B-B14F-4D97-AF65-F5344CB8AC3E}">
        <p14:creationId xmlns:p14="http://schemas.microsoft.com/office/powerpoint/2010/main" val="355366866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osopace.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6232" y="1526721"/>
            <a:ext cx="1316736" cy="1146048"/>
          </a:xfrm>
          <a:prstGeom prst="rect">
            <a:avLst/>
          </a:prstGeom>
        </p:spPr>
      </p:pic>
      <p:pic>
        <p:nvPicPr>
          <p:cNvPr id="7" name="Picture 6" descr="Climate_Control.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93298" y="1535188"/>
            <a:ext cx="1316736" cy="1146048"/>
          </a:xfrm>
          <a:prstGeom prst="rect">
            <a:avLst/>
          </a:prstGeom>
        </p:spPr>
      </p:pic>
      <p:pic>
        <p:nvPicPr>
          <p:cNvPr id="8" name="Picture 7" descr="Electromechanical.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91899" y="1535188"/>
            <a:ext cx="1316736" cy="1146048"/>
          </a:xfrm>
          <a:prstGeom prst="rect">
            <a:avLst/>
          </a:prstGeom>
        </p:spPr>
      </p:pic>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86232" y="3008389"/>
            <a:ext cx="1316736" cy="1146048"/>
          </a:xfrm>
          <a:prstGeom prst="rect">
            <a:avLst/>
          </a:prstGeom>
        </p:spPr>
      </p:pic>
      <p:pic>
        <p:nvPicPr>
          <p:cNvPr id="10" name="Picture 9" descr="Hydraulics.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83432" y="3008388"/>
            <a:ext cx="1316736" cy="1146048"/>
          </a:xfrm>
          <a:prstGeom prst="rect">
            <a:avLst/>
          </a:prstGeom>
        </p:spPr>
      </p:pic>
      <p:sp>
        <p:nvSpPr>
          <p:cNvPr id="11" name="TextBox 10"/>
          <p:cNvSpPr txBox="1"/>
          <p:nvPr/>
        </p:nvSpPr>
        <p:spPr>
          <a:xfrm>
            <a:off x="5088463" y="1439336"/>
            <a:ext cx="3843869" cy="3539430"/>
          </a:xfrm>
          <a:prstGeom prst="rect">
            <a:avLst/>
          </a:prstGeom>
          <a:noFill/>
        </p:spPr>
        <p:txBody>
          <a:bodyPr wrap="square" rtlCol="0">
            <a:spAutoFit/>
          </a:bodyPr>
          <a:lstStyle/>
          <a:p>
            <a:r>
              <a:rPr lang="en-US" sz="2000" b="1" dirty="0">
                <a:solidFill>
                  <a:schemeClr val="tx1">
                    <a:lumMod val="50000"/>
                    <a:lumOff val="50000"/>
                  </a:schemeClr>
                </a:solidFill>
                <a:latin typeface="+mn-lt"/>
              </a:rPr>
              <a:t>Parker can be found on and around everything that moves</a:t>
            </a:r>
            <a:r>
              <a:rPr lang="en-US" sz="2000" b="1" dirty="0">
                <a:solidFill>
                  <a:srgbClr val="0070C0"/>
                </a:solidFill>
                <a:latin typeface="+mn-lt"/>
              </a:rPr>
              <a:t> </a:t>
            </a:r>
          </a:p>
          <a:p>
            <a:endParaRPr lang="en-US" sz="2000" b="1" dirty="0">
              <a:solidFill>
                <a:srgbClr val="0070C0"/>
              </a:solidFill>
              <a:latin typeface="+mn-lt"/>
            </a:endParaRPr>
          </a:p>
          <a:p>
            <a:r>
              <a:rPr lang="en-US" sz="2000" dirty="0">
                <a:latin typeface="+mn-lt"/>
              </a:rPr>
              <a:t>We manufacture highly engineered components and systems that facilitate motion and the controlled flow of liquids and gasses for a wide variety of global markets to increase our customers’ productivity and profitability.</a:t>
            </a:r>
          </a:p>
          <a:p>
            <a:endParaRPr lang="en-US" sz="2400" dirty="0"/>
          </a:p>
        </p:txBody>
      </p:sp>
      <p:pic>
        <p:nvPicPr>
          <p:cNvPr id="12" name="Picture 11" descr="Oil &amp; Gas Handling.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3299" y="3008389"/>
            <a:ext cx="1316736" cy="1146048"/>
          </a:xfrm>
          <a:prstGeom prst="rect">
            <a:avLst/>
          </a:prstGeom>
        </p:spPr>
      </p:pic>
      <p:pic>
        <p:nvPicPr>
          <p:cNvPr id="13" name="Picture 12" descr="Pneumatics.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11632" y="4449452"/>
            <a:ext cx="1316736" cy="1146048"/>
          </a:xfrm>
          <a:prstGeom prst="rect">
            <a:avLst/>
          </a:prstGeom>
        </p:spPr>
      </p:pic>
      <p:pic>
        <p:nvPicPr>
          <p:cNvPr id="14" name="Picture 13" descr="Process_control.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093299" y="4447721"/>
            <a:ext cx="1316736" cy="1146048"/>
          </a:xfrm>
          <a:prstGeom prst="rect">
            <a:avLst/>
          </a:prstGeom>
        </p:spPr>
      </p:pic>
      <p:pic>
        <p:nvPicPr>
          <p:cNvPr id="15" name="Picture 14" descr="Sealing &amp; Shielding.jp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583432" y="4447722"/>
            <a:ext cx="1316736" cy="1146048"/>
          </a:xfrm>
          <a:prstGeom prst="rect">
            <a:avLst/>
          </a:prstGeom>
        </p:spPr>
      </p:pic>
      <p:sp>
        <p:nvSpPr>
          <p:cNvPr id="16" name="TextBox 15"/>
          <p:cNvSpPr txBox="1"/>
          <p:nvPr/>
        </p:nvSpPr>
        <p:spPr>
          <a:xfrm>
            <a:off x="778938" y="2616212"/>
            <a:ext cx="840999" cy="276999"/>
          </a:xfrm>
          <a:prstGeom prst="rect">
            <a:avLst/>
          </a:prstGeom>
          <a:noFill/>
        </p:spPr>
        <p:txBody>
          <a:bodyPr wrap="none" rtlCol="0">
            <a:spAutoFit/>
          </a:bodyPr>
          <a:lstStyle/>
          <a:p>
            <a:r>
              <a:rPr lang="en-US" sz="1200" dirty="0">
                <a:latin typeface="+mn-lt"/>
              </a:rPr>
              <a:t>Aerospace</a:t>
            </a:r>
          </a:p>
        </p:txBody>
      </p:sp>
      <p:sp>
        <p:nvSpPr>
          <p:cNvPr id="17" name="TextBox 16"/>
          <p:cNvSpPr txBox="1"/>
          <p:nvPr/>
        </p:nvSpPr>
        <p:spPr>
          <a:xfrm>
            <a:off x="2125138" y="2641612"/>
            <a:ext cx="1155509" cy="276999"/>
          </a:xfrm>
          <a:prstGeom prst="rect">
            <a:avLst/>
          </a:prstGeom>
          <a:noFill/>
        </p:spPr>
        <p:txBody>
          <a:bodyPr wrap="none" rtlCol="0">
            <a:spAutoFit/>
          </a:bodyPr>
          <a:lstStyle/>
          <a:p>
            <a:r>
              <a:rPr lang="en-US" sz="1200" dirty="0">
                <a:latin typeface="+mn-lt"/>
              </a:rPr>
              <a:t>Climate Control</a:t>
            </a:r>
          </a:p>
        </p:txBody>
      </p:sp>
      <p:sp>
        <p:nvSpPr>
          <p:cNvPr id="18" name="TextBox 17"/>
          <p:cNvSpPr txBox="1"/>
          <p:nvPr/>
        </p:nvSpPr>
        <p:spPr>
          <a:xfrm>
            <a:off x="3522135" y="2641612"/>
            <a:ext cx="1330236" cy="276999"/>
          </a:xfrm>
          <a:prstGeom prst="rect">
            <a:avLst/>
          </a:prstGeom>
          <a:noFill/>
        </p:spPr>
        <p:txBody>
          <a:bodyPr wrap="none" rtlCol="0">
            <a:spAutoFit/>
          </a:bodyPr>
          <a:lstStyle/>
          <a:p>
            <a:r>
              <a:rPr lang="en-US" sz="1200" dirty="0">
                <a:latin typeface="+mn-lt"/>
              </a:rPr>
              <a:t>Electromechanical</a:t>
            </a:r>
          </a:p>
        </p:txBody>
      </p:sp>
      <p:sp>
        <p:nvSpPr>
          <p:cNvPr id="19" name="TextBox 18"/>
          <p:cNvSpPr txBox="1"/>
          <p:nvPr/>
        </p:nvSpPr>
        <p:spPr>
          <a:xfrm>
            <a:off x="872075" y="4111190"/>
            <a:ext cx="774746" cy="276999"/>
          </a:xfrm>
          <a:prstGeom prst="rect">
            <a:avLst/>
          </a:prstGeom>
          <a:noFill/>
        </p:spPr>
        <p:txBody>
          <a:bodyPr wrap="none" rtlCol="0">
            <a:spAutoFit/>
          </a:bodyPr>
          <a:lstStyle/>
          <a:p>
            <a:r>
              <a:rPr lang="en-US" sz="1200" dirty="0">
                <a:latin typeface="+mn-lt"/>
              </a:rPr>
              <a:t>Filtration</a:t>
            </a:r>
          </a:p>
        </p:txBody>
      </p:sp>
      <p:sp>
        <p:nvSpPr>
          <p:cNvPr id="20" name="TextBox 19"/>
          <p:cNvSpPr txBox="1"/>
          <p:nvPr/>
        </p:nvSpPr>
        <p:spPr>
          <a:xfrm>
            <a:off x="2006600" y="4114813"/>
            <a:ext cx="1481496" cy="276999"/>
          </a:xfrm>
          <a:prstGeom prst="rect">
            <a:avLst/>
          </a:prstGeom>
          <a:noFill/>
        </p:spPr>
        <p:txBody>
          <a:bodyPr wrap="none" rtlCol="0">
            <a:spAutoFit/>
          </a:bodyPr>
          <a:lstStyle/>
          <a:p>
            <a:r>
              <a:rPr lang="en-US" sz="1200" dirty="0">
                <a:latin typeface="+mn-lt"/>
              </a:rPr>
              <a:t>Fluid &amp; Gas Handling</a:t>
            </a:r>
          </a:p>
        </p:txBody>
      </p:sp>
      <p:sp>
        <p:nvSpPr>
          <p:cNvPr id="21" name="TextBox 20"/>
          <p:cNvSpPr txBox="1"/>
          <p:nvPr/>
        </p:nvSpPr>
        <p:spPr>
          <a:xfrm>
            <a:off x="3793079" y="4114813"/>
            <a:ext cx="828945" cy="276999"/>
          </a:xfrm>
          <a:prstGeom prst="rect">
            <a:avLst/>
          </a:prstGeom>
          <a:noFill/>
        </p:spPr>
        <p:txBody>
          <a:bodyPr wrap="none" rtlCol="0">
            <a:spAutoFit/>
          </a:bodyPr>
          <a:lstStyle/>
          <a:p>
            <a:r>
              <a:rPr lang="en-US" sz="1200" dirty="0">
                <a:latin typeface="+mn-lt"/>
              </a:rPr>
              <a:t>Hydraulics</a:t>
            </a:r>
          </a:p>
        </p:txBody>
      </p:sp>
      <p:sp>
        <p:nvSpPr>
          <p:cNvPr id="22" name="TextBox 21"/>
          <p:cNvSpPr txBox="1"/>
          <p:nvPr/>
        </p:nvSpPr>
        <p:spPr>
          <a:xfrm>
            <a:off x="778938" y="5552525"/>
            <a:ext cx="911019" cy="276999"/>
          </a:xfrm>
          <a:prstGeom prst="rect">
            <a:avLst/>
          </a:prstGeom>
          <a:noFill/>
        </p:spPr>
        <p:txBody>
          <a:bodyPr wrap="none" rtlCol="0">
            <a:spAutoFit/>
          </a:bodyPr>
          <a:lstStyle/>
          <a:p>
            <a:r>
              <a:rPr lang="en-US" sz="1200" dirty="0">
                <a:latin typeface="+mn-lt"/>
              </a:rPr>
              <a:t>Pneumatics</a:t>
            </a:r>
          </a:p>
        </p:txBody>
      </p:sp>
      <p:sp>
        <p:nvSpPr>
          <p:cNvPr id="23" name="TextBox 22"/>
          <p:cNvSpPr txBox="1"/>
          <p:nvPr/>
        </p:nvSpPr>
        <p:spPr>
          <a:xfrm>
            <a:off x="2116671" y="5554147"/>
            <a:ext cx="1157689" cy="276999"/>
          </a:xfrm>
          <a:prstGeom prst="rect">
            <a:avLst/>
          </a:prstGeom>
          <a:noFill/>
        </p:spPr>
        <p:txBody>
          <a:bodyPr wrap="none" rtlCol="0">
            <a:spAutoFit/>
          </a:bodyPr>
          <a:lstStyle/>
          <a:p>
            <a:r>
              <a:rPr lang="en-US" sz="1200" dirty="0">
                <a:latin typeface="+mn-lt"/>
              </a:rPr>
              <a:t>Process Control</a:t>
            </a:r>
          </a:p>
        </p:txBody>
      </p:sp>
      <p:sp>
        <p:nvSpPr>
          <p:cNvPr id="24" name="TextBox 23"/>
          <p:cNvSpPr txBox="1"/>
          <p:nvPr/>
        </p:nvSpPr>
        <p:spPr>
          <a:xfrm>
            <a:off x="3488267" y="5554147"/>
            <a:ext cx="1369286" cy="276999"/>
          </a:xfrm>
          <a:prstGeom prst="rect">
            <a:avLst/>
          </a:prstGeom>
          <a:noFill/>
        </p:spPr>
        <p:txBody>
          <a:bodyPr wrap="none" rtlCol="0">
            <a:spAutoFit/>
          </a:bodyPr>
          <a:lstStyle/>
          <a:p>
            <a:r>
              <a:rPr lang="en-US" sz="1200" dirty="0">
                <a:latin typeface="+mn-lt"/>
              </a:rPr>
              <a:t>Sealing &amp; Shielding</a:t>
            </a:r>
          </a:p>
        </p:txBody>
      </p:sp>
      <p:sp>
        <p:nvSpPr>
          <p:cNvPr id="25" name="Title 1"/>
          <p:cNvSpPr>
            <a:spLocks noGrp="1"/>
          </p:cNvSpPr>
          <p:nvPr>
            <p:ph type="title"/>
          </p:nvPr>
        </p:nvSpPr>
        <p:spPr>
          <a:xfrm>
            <a:off x="457200" y="76200"/>
            <a:ext cx="8229600" cy="914400"/>
          </a:xfrm>
        </p:spPr>
        <p:txBody>
          <a:bodyPr/>
          <a:lstStyle/>
          <a:p>
            <a:r>
              <a:rPr lang="en-US" dirty="0"/>
              <a:t>Now Even Stronger With Parker</a:t>
            </a:r>
          </a:p>
        </p:txBody>
      </p:sp>
      <p:pic>
        <p:nvPicPr>
          <p:cNvPr id="2" name="Picture 1"/>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5171234" y="4958699"/>
            <a:ext cx="3557855" cy="182880"/>
          </a:xfrm>
          <a:prstGeom prst="rect">
            <a:avLst/>
          </a:prstGeom>
        </p:spPr>
      </p:pic>
    </p:spTree>
    <p:custDataLst>
      <p:tags r:id="rId1"/>
    </p:custDataLst>
    <p:extLst>
      <p:ext uri="{BB962C8B-B14F-4D97-AF65-F5344CB8AC3E}">
        <p14:creationId xmlns:p14="http://schemas.microsoft.com/office/powerpoint/2010/main" val="279569511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57200" y="822960"/>
            <a:ext cx="8375072" cy="584775"/>
          </a:xfrm>
          <a:prstGeom prst="rect">
            <a:avLst/>
          </a:prstGeom>
          <a:noFill/>
        </p:spPr>
        <p:txBody>
          <a:bodyPr wrap="square" rtlCol="0">
            <a:spAutoFit/>
          </a:bodyPr>
          <a:lstStyle/>
          <a:p>
            <a:pPr>
              <a:spcAft>
                <a:spcPts val="1200"/>
              </a:spcAft>
            </a:pPr>
            <a:r>
              <a:rPr lang="en-US" sz="3200" b="1" dirty="0">
                <a:latin typeface="Arial" panose="020B0604020202020204" pitchFamily="34" charset="0"/>
                <a:cs typeface="Arial" panose="020B0604020202020204" pitchFamily="34" charset="0"/>
              </a:rPr>
              <a:t>Every type of filter you need</a:t>
            </a:r>
          </a:p>
        </p:txBody>
      </p:sp>
      <p:sp>
        <p:nvSpPr>
          <p:cNvPr id="9" name="TextBox 8"/>
          <p:cNvSpPr txBox="1"/>
          <p:nvPr/>
        </p:nvSpPr>
        <p:spPr>
          <a:xfrm>
            <a:off x="609600" y="2819400"/>
            <a:ext cx="7086600" cy="369332"/>
          </a:xfrm>
          <a:prstGeom prst="rect">
            <a:avLst/>
          </a:prstGeom>
          <a:noFill/>
        </p:spPr>
        <p:txBody>
          <a:bodyPr wrap="square" rtlCol="0">
            <a:spAutoFit/>
          </a:bodyPr>
          <a:lstStyle/>
          <a:p>
            <a:r>
              <a:rPr lang="en-US" dirty="0"/>
              <a:t>  </a:t>
            </a:r>
          </a:p>
        </p:txBody>
      </p:sp>
      <p:sp>
        <p:nvSpPr>
          <p:cNvPr id="2" name="Title 1"/>
          <p:cNvSpPr>
            <a:spLocks noGrp="1"/>
          </p:cNvSpPr>
          <p:nvPr>
            <p:ph type="title"/>
          </p:nvPr>
        </p:nvSpPr>
        <p:spPr/>
        <p:txBody>
          <a:bodyPr/>
          <a:lstStyle/>
          <a:p>
            <a:r>
              <a:rPr lang="en-US" dirty="0"/>
              <a:t>Complete Filter Coverage</a:t>
            </a:r>
          </a:p>
        </p:txBody>
      </p:sp>
      <p:sp>
        <p:nvSpPr>
          <p:cNvPr id="4" name="Content Placeholder 3"/>
          <p:cNvSpPr>
            <a:spLocks noGrp="1"/>
          </p:cNvSpPr>
          <p:nvPr>
            <p:ph sz="half" idx="1"/>
          </p:nvPr>
        </p:nvSpPr>
        <p:spPr>
          <a:xfrm>
            <a:off x="457200" y="1752600"/>
            <a:ext cx="4038600" cy="3352800"/>
          </a:xfrm>
        </p:spPr>
        <p:txBody>
          <a:bodyPr>
            <a:normAutofit/>
          </a:bodyPr>
          <a:lstStyle/>
          <a:p>
            <a:pPr marL="937260" indent="-457200">
              <a:spcBef>
                <a:spcPts val="400"/>
              </a:spcBef>
              <a:buFont typeface="Wingdings" panose="05000000000000000000" pitchFamily="2" charset="2"/>
              <a:buChar char="§"/>
            </a:pPr>
            <a:r>
              <a:rPr lang="en-US" sz="2000" dirty="0"/>
              <a:t>Air</a:t>
            </a:r>
          </a:p>
          <a:p>
            <a:pPr marL="937260" indent="-457200">
              <a:spcBef>
                <a:spcPts val="400"/>
              </a:spcBef>
              <a:buFont typeface="Wingdings" panose="05000000000000000000" pitchFamily="2" charset="2"/>
              <a:buChar char="§"/>
            </a:pPr>
            <a:r>
              <a:rPr lang="en-US" sz="2000" dirty="0"/>
              <a:t>Fuel</a:t>
            </a:r>
          </a:p>
          <a:p>
            <a:pPr marL="937260" indent="-457200">
              <a:spcBef>
                <a:spcPts val="400"/>
              </a:spcBef>
              <a:buFont typeface="Wingdings" panose="05000000000000000000" pitchFamily="2" charset="2"/>
              <a:buChar char="§"/>
            </a:pPr>
            <a:r>
              <a:rPr lang="en-US" sz="2000" dirty="0"/>
              <a:t>Lube</a:t>
            </a:r>
          </a:p>
          <a:p>
            <a:pPr marL="937260" indent="-457200">
              <a:spcBef>
                <a:spcPts val="400"/>
              </a:spcBef>
              <a:buFont typeface="Wingdings" panose="05000000000000000000" pitchFamily="2" charset="2"/>
              <a:buChar char="§"/>
            </a:pPr>
            <a:r>
              <a:rPr lang="en-US" sz="2000" dirty="0"/>
              <a:t>Hydraulics</a:t>
            </a:r>
          </a:p>
          <a:p>
            <a:pPr marL="937260" indent="-457200">
              <a:spcBef>
                <a:spcPts val="400"/>
              </a:spcBef>
              <a:buFont typeface="Wingdings" panose="05000000000000000000" pitchFamily="2" charset="2"/>
              <a:buChar char="§"/>
            </a:pPr>
            <a:r>
              <a:rPr lang="en-US" sz="2000" dirty="0"/>
              <a:t>Coolant</a:t>
            </a:r>
          </a:p>
          <a:p>
            <a:pPr marL="937260" indent="-457200">
              <a:spcBef>
                <a:spcPts val="400"/>
              </a:spcBef>
              <a:buFont typeface="Wingdings" panose="05000000000000000000" pitchFamily="2" charset="2"/>
              <a:buChar char="§"/>
            </a:pPr>
            <a:r>
              <a:rPr lang="en-US" sz="2000" dirty="0"/>
              <a:t>Transmission</a:t>
            </a:r>
          </a:p>
          <a:p>
            <a:pPr marL="822960">
              <a:spcBef>
                <a:spcPts val="600"/>
              </a:spcBef>
              <a:buFont typeface="Arial" panose="020B0604020202020204" pitchFamily="34" charset="0"/>
              <a:buChar char="•"/>
            </a:pPr>
            <a:endParaRPr lang="en-US" sz="20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3939725"/>
            <a:ext cx="2819400" cy="1971897"/>
          </a:xfrm>
          <a:prstGeom prst="rect">
            <a:avLst/>
          </a:prstGeom>
        </p:spPr>
      </p:pic>
      <p:pic>
        <p:nvPicPr>
          <p:cNvPr id="205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343401" y="1905001"/>
            <a:ext cx="4360272"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76442959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DESIGN_ID_1701_BALDWIN_TEMPLATE WITH PARKER" val="rqs81NT9"/>
  <p:tag name="ARTICULATE_SLIDE_COUNT" val="3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701_Baldwin_Template with Parker">
  <a:themeElements>
    <a:clrScheme name="Custom 33">
      <a:dk1>
        <a:srgbClr val="262626"/>
      </a:dk1>
      <a:lt1>
        <a:sysClr val="window" lastClr="FFFFFF"/>
      </a:lt1>
      <a:dk2>
        <a:srgbClr val="1F497D"/>
      </a:dk2>
      <a:lt2>
        <a:srgbClr val="F2F2F2"/>
      </a:lt2>
      <a:accent1>
        <a:srgbClr val="5C5C5C"/>
      </a:accent1>
      <a:accent2>
        <a:srgbClr val="C00000"/>
      </a:accent2>
      <a:accent3>
        <a:srgbClr val="3B3B3B"/>
      </a:accent3>
      <a:accent4>
        <a:srgbClr val="7F7F7F"/>
      </a:accent4>
      <a:accent5>
        <a:srgbClr val="BFBFBF"/>
      </a:accent5>
      <a:accent6>
        <a:srgbClr val="4F81BD"/>
      </a:accent6>
      <a:hlink>
        <a:srgbClr val="1F497D"/>
      </a:hlink>
      <a:folHlink>
        <a:srgbClr val="1F497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 Parker">
    <a:dk1>
      <a:srgbClr val="000000"/>
    </a:dk1>
    <a:lt1>
      <a:srgbClr val="FFFFFF"/>
    </a:lt1>
    <a:dk2>
      <a:srgbClr val="1F497D"/>
    </a:dk2>
    <a:lt2>
      <a:srgbClr val="FFB91D"/>
    </a:lt2>
    <a:accent1>
      <a:srgbClr val="6A6055"/>
    </a:accent1>
    <a:accent2>
      <a:srgbClr val="0076CC"/>
    </a:accent2>
    <a:accent3>
      <a:srgbClr val="FF6600"/>
    </a:accent3>
    <a:accent4>
      <a:srgbClr val="00AAAC"/>
    </a:accent4>
    <a:accent5>
      <a:srgbClr val="58A618"/>
    </a:accent5>
    <a:accent6>
      <a:srgbClr val="8F23B3"/>
    </a:accent6>
    <a:hlink>
      <a:srgbClr val="0076CC"/>
    </a:hlink>
    <a:folHlink>
      <a:srgbClr val="0076CC"/>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56B8E9428AE02438FA05EB8800D89BA" ma:contentTypeVersion="7" ma:contentTypeDescription="Crée un document." ma:contentTypeScope="" ma:versionID="602bf83a3b0681112b053a135a2d1c32">
  <xsd:schema xmlns:xsd="http://www.w3.org/2001/XMLSchema" xmlns:xs="http://www.w3.org/2001/XMLSchema" xmlns:p="http://schemas.microsoft.com/office/2006/metadata/properties" xmlns:ns2="79387f0c-688b-4cf8-b8b5-78e555696e51" targetNamespace="http://schemas.microsoft.com/office/2006/metadata/properties" ma:root="true" ma:fieldsID="83c751fd57352bf0136ff5f6f1a5c36b" ns2:_="">
    <xsd:import namespace="79387f0c-688b-4cf8-b8b5-78e555696e5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387f0c-688b-4cf8-b8b5-78e555696e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1216A6-9323-478F-AE22-FCD552F8429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071EB7F-E3B0-40FA-923A-73F923989306}">
  <ds:schemaRefs>
    <ds:schemaRef ds:uri="http://schemas.microsoft.com/sharepoint/v3/contenttype/forms"/>
  </ds:schemaRefs>
</ds:datastoreItem>
</file>

<file path=customXml/itemProps3.xml><?xml version="1.0" encoding="utf-8"?>
<ds:datastoreItem xmlns:ds="http://schemas.openxmlformats.org/officeDocument/2006/customXml" ds:itemID="{C65B1DD5-C368-4E08-AD04-446DB544C191}"/>
</file>

<file path=docProps/app.xml><?xml version="1.0" encoding="utf-8"?>
<Properties xmlns="http://schemas.openxmlformats.org/officeDocument/2006/extended-properties" xmlns:vt="http://schemas.openxmlformats.org/officeDocument/2006/docPropsVTypes">
  <Template/>
  <TotalTime>3940</TotalTime>
  <Words>2508</Words>
  <Application>Microsoft Office PowerPoint</Application>
  <PresentationFormat>Affichage à l'écran (4:3)</PresentationFormat>
  <Paragraphs>288</Paragraphs>
  <Slides>31</Slides>
  <Notes>21</Notes>
  <HiddenSlides>1</HiddenSlides>
  <MMClips>0</MMClips>
  <ScaleCrop>false</ScaleCrop>
  <HeadingPairs>
    <vt:vector size="4" baseType="variant">
      <vt:variant>
        <vt:lpstr>Thème</vt:lpstr>
      </vt:variant>
      <vt:variant>
        <vt:i4>1</vt:i4>
      </vt:variant>
      <vt:variant>
        <vt:lpstr>Titres des diapositives</vt:lpstr>
      </vt:variant>
      <vt:variant>
        <vt:i4>31</vt:i4>
      </vt:variant>
    </vt:vector>
  </HeadingPairs>
  <TitlesOfParts>
    <vt:vector size="32" baseType="lpstr">
      <vt:lpstr>1701_Baldwin_Template with Parker</vt:lpstr>
      <vt:lpstr>Vertical Markets Agricultural Operations</vt:lpstr>
      <vt:lpstr>Présentation PowerPoint</vt:lpstr>
      <vt:lpstr>Daily Challenges</vt:lpstr>
      <vt:lpstr>Equipment Issues</vt:lpstr>
      <vt:lpstr>Baldwin Filters Can Help</vt:lpstr>
      <vt:lpstr>Heavy Duty Market Leader</vt:lpstr>
      <vt:lpstr>Reputation For Quality &amp; Service</vt:lpstr>
      <vt:lpstr>Now Even Stronger With Parker</vt:lpstr>
      <vt:lpstr>Complete Filter Coverage</vt:lpstr>
      <vt:lpstr>Broad Application Coverage</vt:lpstr>
      <vt:lpstr>OE Filter Supplier</vt:lpstr>
      <vt:lpstr>Innovative Technologies</vt:lpstr>
      <vt:lpstr>Verified performance</vt:lpstr>
      <vt:lpstr>Baldwin Protects Like the OE</vt:lpstr>
      <vt:lpstr>High Performance Lube Filters</vt:lpstr>
      <vt:lpstr>Lube Filters with HELM™ Media</vt:lpstr>
      <vt:lpstr>High Performance Fuel Filters</vt:lpstr>
      <vt:lpstr>Fuel Filter with HELM™media</vt:lpstr>
      <vt:lpstr>High Performance Fuel Filters</vt:lpstr>
      <vt:lpstr>NEW EnduraPanel™ Air Filters</vt:lpstr>
      <vt:lpstr>Channel Flow EXO™ Air Filters</vt:lpstr>
      <vt:lpstr>NEW Channel Flow EXO™ Round</vt:lpstr>
      <vt:lpstr>Premium Radial Seal Filters </vt:lpstr>
      <vt:lpstr>Broad Distribution Network</vt:lpstr>
      <vt:lpstr>Dependable Local Service</vt:lpstr>
      <vt:lpstr>Strong Manufacturer Support</vt:lpstr>
      <vt:lpstr>Expert Inside Support Team</vt:lpstr>
      <vt:lpstr>40+ Field Sales Staff</vt:lpstr>
      <vt:lpstr>The Right Filter Every Time</vt:lpstr>
      <vt:lpstr>Contacts</vt:lpstr>
      <vt:lpstr>Next Steps</vt:lpstr>
    </vt:vector>
  </TitlesOfParts>
  <Company>Baldwin Filters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Heidi Schmidt</dc:creator>
  <cp:lastModifiedBy>Heidi Schmidt</cp:lastModifiedBy>
  <cp:revision>345</cp:revision>
  <dcterms:created xsi:type="dcterms:W3CDTF">2016-04-19T13:27:40Z</dcterms:created>
  <dcterms:modified xsi:type="dcterms:W3CDTF">2021-01-22T14:00:40Z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4846A0E2-C794-4361-8116-0B345CFCC215</vt:lpwstr>
  </property>
  <property fmtid="{D5CDD505-2E9C-101B-9397-08002B2CF9AE}" pid="3" name="ArticulatePath">
    <vt:lpwstr>OnHighway Sales Presentation</vt:lpwstr>
  </property>
  <property fmtid="{D5CDD505-2E9C-101B-9397-08002B2CF9AE}" pid="4" name="ContentTypeId">
    <vt:lpwstr>0x010100B56B8E9428AE02438FA05EB8800D89BA</vt:lpwstr>
  </property>
</Properties>
</file>